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3"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1C2AC7A-4703-49DD-A956-5DF8012CDB9F}" type="datetimeFigureOut">
              <a:rPr lang="en-US" smtClean="0"/>
              <a:pPr/>
              <a:t>11/18/2014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9E53275-30F1-4A89-A774-8D35C9889B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1C2AC7A-4703-49DD-A956-5DF8012CDB9F}" type="datetimeFigureOut">
              <a:rPr lang="en-US" smtClean="0"/>
              <a:pPr/>
              <a:t>11/18/2014</a:t>
            </a:fld>
            <a:endParaRPr lang="en-US"/>
          </a:p>
        </p:txBody>
      </p:sp>
      <p:sp>
        <p:nvSpPr>
          <p:cNvPr id="27" name="Slide Number Placeholder 26"/>
          <p:cNvSpPr>
            <a:spLocks noGrp="1"/>
          </p:cNvSpPr>
          <p:nvPr>
            <p:ph type="sldNum" sz="quarter" idx="11"/>
          </p:nvPr>
        </p:nvSpPr>
        <p:spPr/>
        <p:txBody>
          <a:bodyPr rtlCol="0"/>
          <a:lstStyle/>
          <a:p>
            <a:fld id="{09E53275-30F1-4A89-A774-8D35C9889B9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1C2AC7A-4703-49DD-A956-5DF8012CDB9F}" type="datetimeFigureOut">
              <a:rPr lang="en-US" smtClean="0"/>
              <a:pPr/>
              <a:t>11/18/2014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9E53275-30F1-4A89-A774-8D35C9889B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1C2AC7A-4703-49DD-A956-5DF8012CDB9F}"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53275-30F1-4A89-A774-8D35C9889B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1C2AC7A-4703-49DD-A956-5DF8012CDB9F}" type="datetimeFigureOut">
              <a:rPr lang="en-US" smtClean="0"/>
              <a:pPr/>
              <a:t>11/18/2014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9E53275-30F1-4A89-A774-8D35C9889B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admission.universityofcalifornia.edu/how-to-apply/personal-statement/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iB4O2UXdL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UC Personal Statement Workshop</a:t>
            </a:r>
            <a:endParaRPr lang="en-US" dirty="0"/>
          </a:p>
        </p:txBody>
      </p:sp>
      <p:sp>
        <p:nvSpPr>
          <p:cNvPr id="3" name="Subtitle 2"/>
          <p:cNvSpPr>
            <a:spLocks noGrp="1"/>
          </p:cNvSpPr>
          <p:nvPr>
            <p:ph type="subTitle" idx="1"/>
          </p:nvPr>
        </p:nvSpPr>
        <p:spPr>
          <a:xfrm>
            <a:off x="457200" y="3899938"/>
            <a:ext cx="5257800" cy="1752600"/>
          </a:xfrm>
        </p:spPr>
        <p:txBody>
          <a:bodyPr/>
          <a:lstStyle/>
          <a:p>
            <a:r>
              <a:rPr lang="en-US" dirty="0" smtClean="0"/>
              <a:t>Irvine Valley College Transfer Center</a:t>
            </a:r>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191000" y="4953000"/>
            <a:ext cx="1143000" cy="1143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867400" y="381000"/>
            <a:ext cx="2628900" cy="1743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Prompt #2</a:t>
            </a:r>
            <a:endParaRPr lang="en-US" dirty="0"/>
          </a:p>
        </p:txBody>
      </p:sp>
      <p:sp>
        <p:nvSpPr>
          <p:cNvPr id="3" name="Content Placeholder 2"/>
          <p:cNvSpPr>
            <a:spLocks noGrp="1"/>
          </p:cNvSpPr>
          <p:nvPr>
            <p:ph idx="1"/>
          </p:nvPr>
        </p:nvSpPr>
        <p:spPr/>
        <p:txBody>
          <a:bodyPr/>
          <a:lstStyle/>
          <a:p>
            <a:r>
              <a:rPr lang="en-US" dirty="0" smtClean="0"/>
              <a:t>Tell us about a personal quality, talent,</a:t>
            </a:r>
          </a:p>
          <a:p>
            <a:pPr>
              <a:buNone/>
            </a:pPr>
            <a:r>
              <a:rPr lang="en-US" dirty="0" smtClean="0"/>
              <a:t>	accomplishment, contribution or</a:t>
            </a:r>
          </a:p>
          <a:p>
            <a:pPr>
              <a:buNone/>
            </a:pPr>
            <a:r>
              <a:rPr lang="en-US" dirty="0" smtClean="0"/>
              <a:t>	experience that is important to you. What</a:t>
            </a:r>
          </a:p>
          <a:p>
            <a:pPr>
              <a:buNone/>
            </a:pPr>
            <a:r>
              <a:rPr lang="en-US" dirty="0" smtClean="0"/>
              <a:t>	about this quality or accomplishment</a:t>
            </a:r>
          </a:p>
          <a:p>
            <a:pPr>
              <a:buNone/>
            </a:pPr>
            <a:r>
              <a:rPr lang="en-US" dirty="0" smtClean="0"/>
              <a:t>	makes you proud and how does it relate</a:t>
            </a:r>
          </a:p>
          <a:p>
            <a:pPr>
              <a:buNone/>
            </a:pPr>
            <a:r>
              <a:rPr lang="en-US" dirty="0" smtClean="0"/>
              <a:t>	to the person you are?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Prompt #2 asking?</a:t>
            </a:r>
            <a:endParaRPr lang="en-US" dirty="0"/>
          </a:p>
        </p:txBody>
      </p:sp>
      <p:sp>
        <p:nvSpPr>
          <p:cNvPr id="3" name="Content Placeholder 2"/>
          <p:cNvSpPr>
            <a:spLocks noGrp="1"/>
          </p:cNvSpPr>
          <p:nvPr>
            <p:ph idx="1"/>
          </p:nvPr>
        </p:nvSpPr>
        <p:spPr/>
        <p:txBody>
          <a:bodyPr>
            <a:normAutofit fontScale="92500"/>
          </a:bodyPr>
          <a:lstStyle/>
          <a:p>
            <a:r>
              <a:rPr lang="en-US" dirty="0" smtClean="0"/>
              <a:t> What is your potential to succeed?</a:t>
            </a:r>
          </a:p>
          <a:p>
            <a:r>
              <a:rPr lang="en-US" dirty="0" smtClean="0"/>
              <a:t> Discuss your initiative, motivation, intellectual curiosity, leadership, persistence, service to others, special potential, and/or experience with other cultures</a:t>
            </a:r>
          </a:p>
          <a:p>
            <a:r>
              <a:rPr lang="en-US" dirty="0" smtClean="0"/>
              <a:t> Unusual talent or ability</a:t>
            </a:r>
          </a:p>
          <a:p>
            <a:r>
              <a:rPr lang="en-US" dirty="0" smtClean="0"/>
              <a:t> Exceptional personal or academic recognition</a:t>
            </a:r>
          </a:p>
          <a:p>
            <a:r>
              <a:rPr lang="en-US" dirty="0" smtClean="0"/>
              <a:t> Are you the first in your family to attend college?</a:t>
            </a:r>
          </a:p>
          <a:p>
            <a:r>
              <a:rPr lang="en-US" dirty="0" smtClean="0"/>
              <a:t> Actual experiences that exemplify qualities</a:t>
            </a:r>
          </a:p>
          <a:p>
            <a:pPr>
              <a:buNone/>
            </a:pPr>
            <a:r>
              <a:rPr lang="en-US" dirty="0" smtClean="0"/>
              <a:t>	listed above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Repeating what’s already in other parts of your</a:t>
            </a:r>
          </a:p>
          <a:p>
            <a:pPr>
              <a:buNone/>
            </a:pPr>
            <a:r>
              <a:rPr lang="en-US" dirty="0" smtClean="0"/>
              <a:t>	essay</a:t>
            </a:r>
          </a:p>
          <a:p>
            <a:pPr>
              <a:buNone/>
            </a:pPr>
            <a:r>
              <a:rPr lang="en-US" dirty="0" smtClean="0"/>
              <a:t>		</a:t>
            </a:r>
            <a:r>
              <a:rPr lang="en-US" sz="2600" dirty="0" smtClean="0">
                <a:solidFill>
                  <a:schemeClr val="accent2"/>
                </a:solidFill>
              </a:rPr>
              <a:t>Essay will be read with application—no need to 	repeat, except to talk about </a:t>
            </a:r>
            <a:r>
              <a:rPr lang="en-US" sz="2600" dirty="0" err="1" smtClean="0">
                <a:solidFill>
                  <a:schemeClr val="accent2"/>
                </a:solidFill>
              </a:rPr>
              <a:t>hows</a:t>
            </a:r>
            <a:r>
              <a:rPr lang="en-US" sz="2600" dirty="0" smtClean="0">
                <a:solidFill>
                  <a:schemeClr val="accent2"/>
                </a:solidFill>
              </a:rPr>
              <a:t> and whys</a:t>
            </a:r>
          </a:p>
          <a:p>
            <a:r>
              <a:rPr lang="en-US" dirty="0" smtClean="0"/>
              <a:t> Listing accomplishments</a:t>
            </a:r>
          </a:p>
          <a:p>
            <a:pPr>
              <a:buNone/>
            </a:pPr>
            <a:r>
              <a:rPr lang="en-US" dirty="0" smtClean="0"/>
              <a:t>		</a:t>
            </a:r>
            <a:r>
              <a:rPr lang="en-US" sz="2600" dirty="0" smtClean="0">
                <a:solidFill>
                  <a:schemeClr val="accent2"/>
                </a:solidFill>
              </a:rPr>
              <a:t>Also repetitive and offers no depth</a:t>
            </a:r>
          </a:p>
          <a:p>
            <a:r>
              <a:rPr lang="en-US" dirty="0" smtClean="0"/>
              <a:t> Complaining about your circumstances</a:t>
            </a:r>
          </a:p>
          <a:p>
            <a:pPr>
              <a:buNone/>
            </a:pPr>
            <a:r>
              <a:rPr lang="en-US" dirty="0" smtClean="0"/>
              <a:t>		</a:t>
            </a:r>
            <a:r>
              <a:rPr lang="en-US" sz="2600" dirty="0" smtClean="0">
                <a:solidFill>
                  <a:schemeClr val="accent2"/>
                </a:solidFill>
              </a:rPr>
              <a:t>Obstacles are ok if you can show growth and 	learning in response to challenges and how you took 	advantage of resources available to you</a:t>
            </a:r>
          </a:p>
          <a:p>
            <a:r>
              <a:rPr lang="en-US" dirty="0" smtClean="0"/>
              <a:t> Talking about someone else</a:t>
            </a:r>
          </a:p>
          <a:p>
            <a:pPr lvl="2">
              <a:buNone/>
            </a:pPr>
            <a:r>
              <a:rPr lang="en-US" sz="2600" dirty="0" smtClean="0">
                <a:solidFill>
                  <a:schemeClr val="accent2"/>
                </a:solidFill>
              </a:rPr>
              <a:t>   They want to know about YOU!</a:t>
            </a:r>
            <a:endParaRPr lang="en-US" sz="2600" dirty="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371600"/>
          </a:xfrm>
        </p:spPr>
        <p:txBody>
          <a:bodyPr/>
          <a:lstStyle/>
          <a:p>
            <a:r>
              <a:rPr lang="en-US" dirty="0" smtClean="0"/>
              <a:t>Common mistakes</a:t>
            </a:r>
            <a:endParaRPr lang="en-US" dirty="0"/>
          </a:p>
        </p:txBody>
      </p:sp>
      <p:sp>
        <p:nvSpPr>
          <p:cNvPr id="3" name="Content Placeholder 2"/>
          <p:cNvSpPr>
            <a:spLocks noGrp="1"/>
          </p:cNvSpPr>
          <p:nvPr>
            <p:ph idx="1"/>
          </p:nvPr>
        </p:nvSpPr>
        <p:spPr>
          <a:xfrm>
            <a:off x="457200" y="2057400"/>
            <a:ext cx="8229600" cy="4800600"/>
          </a:xfrm>
        </p:spPr>
        <p:txBody>
          <a:bodyPr>
            <a:normAutofit fontScale="77500" lnSpcReduction="20000"/>
          </a:bodyPr>
          <a:lstStyle/>
          <a:p>
            <a:r>
              <a:rPr lang="en-US" dirty="0" smtClean="0"/>
              <a:t>Grammatical errors; not proofread</a:t>
            </a:r>
          </a:p>
          <a:p>
            <a:pPr>
              <a:buNone/>
            </a:pPr>
            <a:r>
              <a:rPr lang="en-US" dirty="0" smtClean="0"/>
              <a:t>		</a:t>
            </a:r>
            <a:r>
              <a:rPr lang="en-US" sz="2400" dirty="0" smtClean="0">
                <a:solidFill>
                  <a:schemeClr val="accent2"/>
                </a:solidFill>
              </a:rPr>
              <a:t>Too many errors disrupt the flow</a:t>
            </a:r>
          </a:p>
          <a:p>
            <a:pPr>
              <a:buNone/>
            </a:pPr>
            <a:r>
              <a:rPr lang="en-US" sz="2400" dirty="0" smtClean="0">
                <a:solidFill>
                  <a:schemeClr val="accent2"/>
                </a:solidFill>
              </a:rPr>
              <a:t>		Could also look like you </a:t>
            </a:r>
          </a:p>
          <a:p>
            <a:r>
              <a:rPr lang="en-US" dirty="0" smtClean="0"/>
              <a:t> Telling the university about itself</a:t>
            </a:r>
          </a:p>
          <a:p>
            <a:pPr>
              <a:buNone/>
            </a:pPr>
            <a:r>
              <a:rPr lang="en-US" dirty="0" smtClean="0"/>
              <a:t>		</a:t>
            </a:r>
            <a:r>
              <a:rPr lang="en-US" sz="2400" dirty="0" smtClean="0">
                <a:solidFill>
                  <a:schemeClr val="accent2"/>
                </a:solidFill>
              </a:rPr>
              <a:t>Ex: “UCLA has an excellent film department”</a:t>
            </a:r>
          </a:p>
          <a:p>
            <a:r>
              <a:rPr lang="en-US" dirty="0" smtClean="0"/>
              <a:t> Too general or theoretical</a:t>
            </a:r>
          </a:p>
          <a:p>
            <a:pPr>
              <a:buNone/>
            </a:pPr>
            <a:r>
              <a:rPr lang="en-US" dirty="0" smtClean="0"/>
              <a:t>		</a:t>
            </a:r>
            <a:r>
              <a:rPr lang="en-US" sz="2400" dirty="0" smtClean="0">
                <a:solidFill>
                  <a:schemeClr val="accent2"/>
                </a:solidFill>
              </a:rPr>
              <a:t>Stick to facts and specifics you want the UC to know about you</a:t>
            </a:r>
          </a:p>
          <a:p>
            <a:r>
              <a:rPr lang="en-US" dirty="0" smtClean="0"/>
              <a:t> Creative writing (poems, clichés, scenes)</a:t>
            </a:r>
          </a:p>
          <a:p>
            <a:pPr>
              <a:buNone/>
            </a:pPr>
            <a:r>
              <a:rPr lang="en-US" dirty="0" smtClean="0"/>
              <a:t>		</a:t>
            </a:r>
            <a:r>
              <a:rPr lang="en-US" sz="2200" dirty="0" smtClean="0">
                <a:solidFill>
                  <a:schemeClr val="accent2"/>
                </a:solidFill>
              </a:rPr>
              <a:t>This is not a creative writing assignment</a:t>
            </a:r>
          </a:p>
          <a:p>
            <a:r>
              <a:rPr lang="en-US" dirty="0" smtClean="0"/>
              <a:t> Essays that don’t answer the questions</a:t>
            </a:r>
          </a:p>
          <a:p>
            <a:r>
              <a:rPr lang="en-US" dirty="0" smtClean="0"/>
              <a:t> Essays that don’t support the writer’s theses</a:t>
            </a:r>
          </a:p>
          <a:p>
            <a:r>
              <a:rPr lang="en-US" dirty="0" smtClean="0"/>
              <a:t> Leaving important information out that can make a difference</a:t>
            </a:r>
          </a:p>
          <a:p>
            <a:r>
              <a:rPr lang="en-US" dirty="0" smtClean="0"/>
              <a:t> Technically speaking – typing directly onto the application.  Use Windows Notepad and paste your statement in.</a:t>
            </a:r>
            <a:endParaRPr lang="en-US" dirty="0"/>
          </a:p>
        </p:txBody>
      </p:sp>
      <p:sp>
        <p:nvSpPr>
          <p:cNvPr id="4" name="Rectangle 3"/>
          <p:cNvSpPr/>
          <p:nvPr/>
        </p:nvSpPr>
        <p:spPr>
          <a:xfrm>
            <a:off x="1676400" y="2590800"/>
            <a:ext cx="7315201" cy="400110"/>
          </a:xfrm>
          <a:prstGeom prst="rect">
            <a:avLst/>
          </a:prstGeom>
          <a:noFill/>
        </p:spPr>
        <p:txBody>
          <a:bodyPr wrap="square" lIns="91440" tIns="45720" rIns="91440" bIns="45720">
            <a:spAutoFit/>
          </a:bodyPr>
          <a:lstStyle/>
          <a:p>
            <a:pPr algn="ctr"/>
            <a:r>
              <a:rPr lang="en-US"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Procrastinated!</a:t>
            </a:r>
            <a:endParaRPr lang="en-US"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REFLECT, REFLECT, REFLECT</a:t>
            </a:r>
          </a:p>
          <a:p>
            <a:pPr>
              <a:buNone/>
            </a:pPr>
            <a:r>
              <a:rPr lang="en-US" dirty="0" smtClean="0"/>
              <a:t>		</a:t>
            </a:r>
            <a:r>
              <a:rPr lang="en-US" sz="2600" dirty="0" smtClean="0">
                <a:solidFill>
                  <a:schemeClr val="accent2"/>
                </a:solidFill>
              </a:rPr>
              <a:t>This is the most important part</a:t>
            </a:r>
          </a:p>
          <a:p>
            <a:r>
              <a:rPr lang="en-US" dirty="0" smtClean="0"/>
              <a:t> Start early. An effective essay takes time</a:t>
            </a:r>
          </a:p>
          <a:p>
            <a:r>
              <a:rPr lang="en-US" dirty="0" smtClean="0"/>
              <a:t> Consider your audience</a:t>
            </a:r>
          </a:p>
          <a:p>
            <a:pPr>
              <a:buNone/>
            </a:pPr>
            <a:r>
              <a:rPr lang="en-US" dirty="0" smtClean="0"/>
              <a:t>		</a:t>
            </a:r>
            <a:r>
              <a:rPr lang="en-US" sz="2600" dirty="0" smtClean="0">
                <a:solidFill>
                  <a:schemeClr val="accent2"/>
                </a:solidFill>
              </a:rPr>
              <a:t>Admissions counselors have to read hundreds</a:t>
            </a:r>
          </a:p>
          <a:p>
            <a:pPr>
              <a:buNone/>
            </a:pPr>
            <a:r>
              <a:rPr lang="en-US" sz="2600" dirty="0" smtClean="0">
                <a:solidFill>
                  <a:schemeClr val="accent2"/>
                </a:solidFill>
              </a:rPr>
              <a:t>		of essays, so distinguish yourself</a:t>
            </a:r>
          </a:p>
          <a:p>
            <a:r>
              <a:rPr lang="en-US" dirty="0" smtClean="0"/>
              <a:t> Be yourself – it’s a </a:t>
            </a:r>
            <a:r>
              <a:rPr lang="en-US" i="1" dirty="0" smtClean="0"/>
              <a:t>personal </a:t>
            </a:r>
            <a:r>
              <a:rPr lang="en-US" dirty="0" smtClean="0"/>
              <a:t>statement</a:t>
            </a:r>
          </a:p>
          <a:p>
            <a:r>
              <a:rPr lang="en-US" dirty="0" smtClean="0"/>
              <a:t> Proofread, and get others to proof</a:t>
            </a:r>
          </a:p>
          <a:p>
            <a:r>
              <a:rPr lang="en-US" dirty="0" smtClean="0"/>
              <a:t> Feedback</a:t>
            </a:r>
          </a:p>
          <a:p>
            <a:pPr>
              <a:buNone/>
            </a:pPr>
            <a:r>
              <a:rPr lang="en-US" dirty="0" smtClean="0"/>
              <a:t>		</a:t>
            </a:r>
            <a:r>
              <a:rPr lang="en-US" sz="2600" dirty="0" smtClean="0">
                <a:solidFill>
                  <a:schemeClr val="accent2"/>
                </a:solidFill>
              </a:rPr>
              <a:t>People who can be objective and/or know the	current UC requirements</a:t>
            </a:r>
            <a:endParaRPr lang="en-US" sz="2600" dirty="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a:t>
            </a:r>
            <a:endParaRPr lang="en-US" dirty="0"/>
          </a:p>
        </p:txBody>
      </p:sp>
      <p:sp>
        <p:nvSpPr>
          <p:cNvPr id="3" name="Content Placeholder 2"/>
          <p:cNvSpPr>
            <a:spLocks noGrp="1"/>
          </p:cNvSpPr>
          <p:nvPr>
            <p:ph idx="1"/>
          </p:nvPr>
        </p:nvSpPr>
        <p:spPr>
          <a:xfrm>
            <a:off x="457200" y="2133600"/>
            <a:ext cx="8229600" cy="4440936"/>
          </a:xfrm>
        </p:spPr>
        <p:txBody>
          <a:bodyPr>
            <a:normAutofit/>
          </a:bodyPr>
          <a:lstStyle/>
          <a:p>
            <a:r>
              <a:rPr lang="en-US" dirty="0" smtClean="0"/>
              <a:t> Be specific </a:t>
            </a:r>
          </a:p>
          <a:p>
            <a:pPr lvl="1">
              <a:buNone/>
            </a:pPr>
            <a:r>
              <a:rPr lang="en-US" dirty="0" smtClean="0"/>
              <a:t>	   Back statements up with concrete examples</a:t>
            </a:r>
          </a:p>
          <a:p>
            <a:r>
              <a:rPr lang="en-US" dirty="0" smtClean="0"/>
              <a:t> Explain “what” statements with “why” and “how” details</a:t>
            </a:r>
          </a:p>
          <a:p>
            <a:r>
              <a:rPr lang="en-US" dirty="0" smtClean="0"/>
              <a:t> It’s better to focus on one concept and</a:t>
            </a:r>
          </a:p>
          <a:p>
            <a:pPr>
              <a:buNone/>
            </a:pPr>
            <a:r>
              <a:rPr lang="en-US" dirty="0" smtClean="0"/>
              <a:t>	expand on it, than three and be general</a:t>
            </a:r>
          </a:p>
          <a:p>
            <a:r>
              <a:rPr lang="en-US" dirty="0" smtClean="0"/>
              <a:t> Be concise and succinct</a:t>
            </a:r>
          </a:p>
          <a:p>
            <a:pPr>
              <a:buNone/>
            </a:pPr>
            <a:r>
              <a:rPr lang="en-US" dirty="0" smtClean="0"/>
              <a:t>		</a:t>
            </a:r>
            <a:r>
              <a:rPr lang="en-US" sz="2400" dirty="0" smtClean="0">
                <a:solidFill>
                  <a:schemeClr val="accent2"/>
                </a:solidFill>
              </a:rPr>
              <a:t>Don’t ramble</a:t>
            </a:r>
          </a:p>
          <a:p>
            <a:pPr>
              <a:buNone/>
            </a:pPr>
            <a:r>
              <a:rPr lang="en-US" sz="2400" dirty="0" smtClean="0">
                <a:solidFill>
                  <a:schemeClr val="accent2"/>
                </a:solidFill>
              </a:rPr>
              <a:t>		Say more in less words</a:t>
            </a:r>
          </a:p>
          <a:p>
            <a:pPr>
              <a:buNone/>
            </a:pPr>
            <a:endParaRPr lang="en-US" sz="2400" dirty="0" smtClean="0">
              <a:solidFill>
                <a:schemeClr val="accent2"/>
              </a:solidFill>
            </a:endParaRPr>
          </a:p>
          <a:p>
            <a:pPr>
              <a:buNone/>
            </a:pPr>
            <a:endParaRPr lang="en-US" sz="2400" dirty="0">
              <a:solidFill>
                <a:schemeClr val="accent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Comments Boxes</a:t>
            </a:r>
            <a:endParaRPr lang="en-US" dirty="0"/>
          </a:p>
        </p:txBody>
      </p:sp>
      <p:sp>
        <p:nvSpPr>
          <p:cNvPr id="3" name="Content Placeholder 2"/>
          <p:cNvSpPr>
            <a:spLocks noGrp="1"/>
          </p:cNvSpPr>
          <p:nvPr>
            <p:ph idx="1"/>
          </p:nvPr>
        </p:nvSpPr>
        <p:spPr/>
        <p:txBody>
          <a:bodyPr>
            <a:normAutofit lnSpcReduction="10000"/>
          </a:bodyPr>
          <a:lstStyle/>
          <a:p>
            <a:r>
              <a:rPr lang="en-US" dirty="0" smtClean="0"/>
              <a:t> Optional sections</a:t>
            </a:r>
          </a:p>
          <a:p>
            <a:r>
              <a:rPr lang="en-US" dirty="0" smtClean="0"/>
              <a:t> Up to 550 words each</a:t>
            </a:r>
          </a:p>
          <a:p>
            <a:r>
              <a:rPr lang="en-US" dirty="0" smtClean="0"/>
              <a:t> Use only to explain or clarify info presented elsewhere</a:t>
            </a:r>
          </a:p>
          <a:p>
            <a:pPr>
              <a:buNone/>
            </a:pPr>
            <a:r>
              <a:rPr lang="en-US" dirty="0" smtClean="0"/>
              <a:t>		</a:t>
            </a:r>
            <a:r>
              <a:rPr lang="en-US" sz="2400" dirty="0" smtClean="0">
                <a:solidFill>
                  <a:schemeClr val="accent2"/>
                </a:solidFill>
              </a:rPr>
              <a:t>Irregular academic history</a:t>
            </a:r>
          </a:p>
          <a:p>
            <a:pPr>
              <a:buNone/>
            </a:pPr>
            <a:r>
              <a:rPr lang="en-US" sz="2400" dirty="0" smtClean="0">
                <a:solidFill>
                  <a:schemeClr val="accent2"/>
                </a:solidFill>
              </a:rPr>
              <a:t>		Gap in education</a:t>
            </a:r>
          </a:p>
          <a:p>
            <a:pPr>
              <a:buNone/>
            </a:pPr>
            <a:r>
              <a:rPr lang="en-US" sz="2400" dirty="0" smtClean="0">
                <a:solidFill>
                  <a:schemeClr val="accent2"/>
                </a:solidFill>
              </a:rPr>
              <a:t>		Interest/experience in an alternate major</a:t>
            </a:r>
          </a:p>
          <a:p>
            <a:pPr>
              <a:buNone/>
            </a:pPr>
            <a:r>
              <a:rPr lang="en-US" sz="2400" dirty="0" smtClean="0">
                <a:solidFill>
                  <a:schemeClr val="accent2"/>
                </a:solidFill>
              </a:rPr>
              <a:t>		Enrollment challenges</a:t>
            </a:r>
          </a:p>
          <a:p>
            <a:pPr>
              <a:buNone/>
            </a:pPr>
            <a:r>
              <a:rPr lang="en-US" sz="2400" dirty="0" smtClean="0">
                <a:solidFill>
                  <a:schemeClr val="accent2"/>
                </a:solidFill>
              </a:rPr>
              <a:t>		Explanation of foreign transcript grading system</a:t>
            </a:r>
          </a:p>
          <a:p>
            <a:r>
              <a:rPr lang="en-US" dirty="0" smtClean="0"/>
              <a:t> Do not use this section unless truly needed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Statement Checklist</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en-US" dirty="0" smtClean="0"/>
              <a:t> Did you answer the questions?</a:t>
            </a:r>
          </a:p>
          <a:p>
            <a:pPr>
              <a:buFont typeface="Wingdings" pitchFamily="2" charset="2"/>
              <a:buChar char="q"/>
            </a:pPr>
            <a:r>
              <a:rPr lang="en-US" dirty="0" smtClean="0"/>
              <a:t> Are your statements supported with details?</a:t>
            </a:r>
          </a:p>
          <a:p>
            <a:pPr>
              <a:buFont typeface="Wingdings" pitchFamily="2" charset="2"/>
              <a:buChar char="q"/>
            </a:pPr>
            <a:r>
              <a:rPr lang="en-US" dirty="0" smtClean="0"/>
              <a:t> Did you avoid repeating content already in the application?</a:t>
            </a:r>
          </a:p>
          <a:p>
            <a:pPr>
              <a:buFont typeface="Wingdings" pitchFamily="2" charset="2"/>
              <a:buChar char="q"/>
            </a:pPr>
            <a:r>
              <a:rPr lang="en-US" dirty="0" smtClean="0"/>
              <a:t> Grammar and spelling</a:t>
            </a:r>
          </a:p>
          <a:p>
            <a:pPr>
              <a:buFont typeface="Wingdings" pitchFamily="2" charset="2"/>
              <a:buChar char="q"/>
            </a:pPr>
            <a:r>
              <a:rPr lang="en-US" dirty="0" smtClean="0"/>
              <a:t> Conciseness</a:t>
            </a:r>
          </a:p>
          <a:p>
            <a:pPr>
              <a:buFont typeface="Wingdings" pitchFamily="2" charset="2"/>
              <a:buChar char="q"/>
            </a:pPr>
            <a:r>
              <a:rPr lang="en-US" dirty="0" smtClean="0"/>
              <a:t> Originality</a:t>
            </a:r>
          </a:p>
          <a:p>
            <a:pPr lvl="1" algn="ctr">
              <a:buNone/>
            </a:pPr>
            <a:endParaRPr lang="en-US" dirty="0" smtClean="0"/>
          </a:p>
          <a:p>
            <a:pPr lvl="1" algn="ctr">
              <a:buNone/>
            </a:pPr>
            <a:r>
              <a:rPr lang="en-US" dirty="0" smtClean="0"/>
              <a:t>Have several people look this over and prepare to do several revisions – this is not a “last minute” endeavor!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Have questions?  Need help?</a:t>
            </a:r>
            <a:endParaRPr lang="en-US" dirty="0"/>
          </a:p>
        </p:txBody>
      </p:sp>
      <p:sp>
        <p:nvSpPr>
          <p:cNvPr id="3" name="Content Placeholder 2"/>
          <p:cNvSpPr>
            <a:spLocks noGrp="1"/>
          </p:cNvSpPr>
          <p:nvPr>
            <p:ph idx="1"/>
          </p:nvPr>
        </p:nvSpPr>
        <p:spPr>
          <a:xfrm>
            <a:off x="457200" y="2133600"/>
            <a:ext cx="8229600" cy="4572000"/>
          </a:xfrm>
        </p:spPr>
        <p:txBody>
          <a:bodyPr>
            <a:normAutofit fontScale="92500" lnSpcReduction="10000"/>
          </a:bodyPr>
          <a:lstStyle/>
          <a:p>
            <a:r>
              <a:rPr lang="en-US" dirty="0" smtClean="0">
                <a:hlinkClick r:id="rId2"/>
              </a:rPr>
              <a:t>UC Personal Statement website</a:t>
            </a:r>
            <a:endParaRPr lang="en-US" dirty="0" smtClean="0"/>
          </a:p>
          <a:p>
            <a:pPr>
              <a:buNone/>
            </a:pPr>
            <a:endParaRPr lang="en-US" dirty="0" smtClean="0"/>
          </a:p>
          <a:p>
            <a:r>
              <a:rPr lang="en-US" dirty="0" smtClean="0"/>
              <a:t>Counseling Center – 949.451-5251</a:t>
            </a:r>
          </a:p>
          <a:p>
            <a:endParaRPr lang="en-US" dirty="0" smtClean="0"/>
          </a:p>
          <a:p>
            <a:r>
              <a:rPr lang="en-US" dirty="0" smtClean="0"/>
              <a:t>Transfer Center – 949.451.5339</a:t>
            </a:r>
          </a:p>
          <a:p>
            <a:pPr lvl="1"/>
            <a:r>
              <a:rPr lang="en-US" dirty="0" smtClean="0"/>
              <a:t>Check out our drop-in hours during November – no appointment needed</a:t>
            </a:r>
          </a:p>
          <a:p>
            <a:pPr lvl="1"/>
            <a:r>
              <a:rPr lang="en-US" dirty="0" smtClean="0"/>
              <a:t>UC reps will be in the Transfer Center throughout October/November</a:t>
            </a:r>
          </a:p>
          <a:p>
            <a:pPr lvl="1">
              <a:buNone/>
            </a:pPr>
            <a:endParaRPr lang="en-US" dirty="0" smtClean="0"/>
          </a:p>
          <a:p>
            <a:pPr lvl="1">
              <a:buNone/>
            </a:pPr>
            <a:endParaRPr lang="en-US" dirty="0" smtClean="0"/>
          </a:p>
          <a:p>
            <a:pPr lvl="1" algn="ctr">
              <a:buNone/>
            </a:pPr>
            <a:r>
              <a:rPr lang="en-US" dirty="0" smtClean="0"/>
              <a:t>			</a:t>
            </a:r>
          </a:p>
        </p:txBody>
      </p:sp>
      <p:sp>
        <p:nvSpPr>
          <p:cNvPr id="4" name="Rectangle 3"/>
          <p:cNvSpPr/>
          <p:nvPr/>
        </p:nvSpPr>
        <p:spPr>
          <a:xfrm>
            <a:off x="2667000" y="5791200"/>
            <a:ext cx="409919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Good luck!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video overview</a:t>
            </a:r>
            <a:endParaRPr lang="en-US" dirty="0"/>
          </a:p>
        </p:txBody>
      </p:sp>
      <p:sp>
        <p:nvSpPr>
          <p:cNvPr id="5" name="Content Placeholder 4"/>
          <p:cNvSpPr>
            <a:spLocks noGrp="1"/>
          </p:cNvSpPr>
          <p:nvPr>
            <p:ph idx="1"/>
          </p:nvPr>
        </p:nvSpPr>
        <p:spPr/>
        <p:txBody>
          <a:bodyPr/>
          <a:lstStyle/>
          <a:p>
            <a:r>
              <a:rPr lang="en-US" dirty="0" smtClean="0">
                <a:hlinkClick r:id="rId2"/>
              </a:rPr>
              <a:t>http://www.youtube.com/watch?v=iB4O2UXdLo0</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r>
              <a:rPr lang="en-US" dirty="0" smtClean="0"/>
              <a:t> Two Questions</a:t>
            </a:r>
          </a:p>
          <a:p>
            <a:r>
              <a:rPr lang="en-US" dirty="0" smtClean="0"/>
              <a:t> Overall length: 1000 words</a:t>
            </a:r>
          </a:p>
          <a:p>
            <a:r>
              <a:rPr lang="en-US" dirty="0" smtClean="0"/>
              <a:t> No more/less than 750/250 words each</a:t>
            </a:r>
          </a:p>
          <a:p>
            <a:r>
              <a:rPr lang="en-US" dirty="0" smtClean="0"/>
              <a:t> Your choice which is longer &amp; which is shorter</a:t>
            </a:r>
          </a:p>
          <a:p>
            <a:r>
              <a:rPr lang="en-US" dirty="0" smtClean="0"/>
              <a:t> Don’t come up too short:</a:t>
            </a:r>
          </a:p>
          <a:p>
            <a:pPr lvl="1"/>
            <a:r>
              <a:rPr lang="en-US" dirty="0" smtClean="0"/>
              <a:t>A 700 word total looks bad</a:t>
            </a:r>
          </a:p>
          <a:p>
            <a:r>
              <a:rPr lang="en-US" dirty="0" smtClean="0"/>
              <a:t> Do not go over: The online system is</a:t>
            </a:r>
          </a:p>
          <a:p>
            <a:pPr>
              <a:buNone/>
            </a:pPr>
            <a:r>
              <a:rPr lang="en-US" dirty="0" smtClean="0"/>
              <a:t>	set to reject essays totaling more than 1000</a:t>
            </a:r>
          </a:p>
          <a:p>
            <a:pPr>
              <a:buNone/>
            </a:pPr>
            <a:r>
              <a:rPr lang="en-US" dirty="0" smtClean="0"/>
              <a:t>	words.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Completes the application for admission</a:t>
            </a:r>
          </a:p>
          <a:p>
            <a:r>
              <a:rPr lang="en-US" dirty="0" smtClean="0"/>
              <a:t> Adds clarity, depth and meaning to</a:t>
            </a:r>
          </a:p>
          <a:p>
            <a:pPr>
              <a:buNone/>
            </a:pPr>
            <a:r>
              <a:rPr lang="en-US" dirty="0" smtClean="0"/>
              <a:t>	information provided in other parts of the</a:t>
            </a:r>
          </a:p>
          <a:p>
            <a:pPr>
              <a:buNone/>
            </a:pPr>
            <a:r>
              <a:rPr lang="en-US" dirty="0" smtClean="0"/>
              <a:t>	UC application</a:t>
            </a:r>
          </a:p>
          <a:p>
            <a:r>
              <a:rPr lang="en-US" dirty="0" smtClean="0"/>
              <a:t> A forum for you to explain factors that</a:t>
            </a:r>
          </a:p>
          <a:p>
            <a:pPr>
              <a:buNone/>
            </a:pPr>
            <a:r>
              <a:rPr lang="en-US" dirty="0" smtClean="0"/>
              <a:t>	have enhanced or impeded your ability to</a:t>
            </a:r>
          </a:p>
          <a:p>
            <a:pPr>
              <a:buNone/>
            </a:pPr>
            <a:r>
              <a:rPr lang="en-US" dirty="0" smtClean="0"/>
              <a:t>	succeed academically</a:t>
            </a:r>
          </a:p>
          <a:p>
            <a:r>
              <a:rPr lang="en-US" dirty="0" smtClean="0"/>
              <a:t> Distinguishes you from others that may</a:t>
            </a:r>
          </a:p>
          <a:p>
            <a:pPr>
              <a:buNone/>
            </a:pPr>
            <a:r>
              <a:rPr lang="en-US" dirty="0" smtClean="0"/>
              <a:t>	have similar academic records</a:t>
            </a:r>
          </a:p>
          <a:p>
            <a:r>
              <a:rPr lang="en-US" dirty="0" smtClean="0"/>
              <a:t> Shows your ability to think analytically and write critically</a:t>
            </a:r>
          </a:p>
          <a:p>
            <a:r>
              <a:rPr lang="en-US" dirty="0" smtClean="0"/>
              <a:t> May be used for awarding scholarships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in mind as you write…</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…that this is like a personal interview.  Use “I” statements.  The UCs would like to interview each applicant to get to know them beyond the application, but that is impossible!  So this is the next best thing.</a:t>
            </a:r>
          </a:p>
          <a:p>
            <a:pPr>
              <a:buNone/>
            </a:pPr>
            <a:r>
              <a:rPr lang="en-US" dirty="0" smtClean="0">
                <a:solidFill>
                  <a:schemeClr val="accent2">
                    <a:lumMod val="75000"/>
                  </a:schemeClr>
                </a:solidFill>
              </a:rPr>
              <a:t>Simply put, they want to know “who you are, what you do, and what is important to you”. (UCB)</a:t>
            </a:r>
          </a:p>
          <a:p>
            <a:pPr>
              <a:buNone/>
            </a:pPr>
            <a:endParaRPr lang="en-US" dirty="0" smtClean="0"/>
          </a:p>
        </p:txBody>
      </p:sp>
      <p:pic>
        <p:nvPicPr>
          <p:cNvPr id="4" name="Picture 3" descr="interview"/>
          <p:cNvPicPr>
            <a:picLocks noChangeAspect="1"/>
          </p:cNvPicPr>
          <p:nvPr/>
        </p:nvPicPr>
        <p:blipFill>
          <a:blip r:embed="rId2" cstate="print"/>
          <a:stretch>
            <a:fillRect/>
          </a:stretch>
        </p:blipFill>
        <p:spPr>
          <a:xfrm>
            <a:off x="3352801" y="2057401"/>
            <a:ext cx="1904999" cy="190499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essay?</a:t>
            </a:r>
            <a:endParaRPr lang="en-US" dirty="0"/>
          </a:p>
        </p:txBody>
      </p:sp>
      <p:sp>
        <p:nvSpPr>
          <p:cNvPr id="3" name="Content Placeholder 2"/>
          <p:cNvSpPr>
            <a:spLocks noGrp="1"/>
          </p:cNvSpPr>
          <p:nvPr>
            <p:ph idx="1"/>
          </p:nvPr>
        </p:nvSpPr>
        <p:spPr/>
        <p:txBody>
          <a:bodyPr/>
          <a:lstStyle/>
          <a:p>
            <a:r>
              <a:rPr lang="en-US" dirty="0" smtClean="0"/>
              <a:t> Must be personal; there is no perfect</a:t>
            </a:r>
          </a:p>
          <a:p>
            <a:pPr>
              <a:buNone/>
            </a:pPr>
            <a:r>
              <a:rPr lang="en-US" dirty="0" smtClean="0"/>
              <a:t>	template to follow!</a:t>
            </a:r>
          </a:p>
          <a:p>
            <a:r>
              <a:rPr lang="en-US" dirty="0" smtClean="0"/>
              <a:t> Is thoughtful, honest, and REFLECTIVE</a:t>
            </a:r>
          </a:p>
          <a:p>
            <a:r>
              <a:rPr lang="en-US" dirty="0" smtClean="0"/>
              <a:t> Compliments your application, without</a:t>
            </a:r>
          </a:p>
          <a:p>
            <a:pPr>
              <a:buNone/>
            </a:pPr>
            <a:r>
              <a:rPr lang="en-US" dirty="0" smtClean="0"/>
              <a:t>	repeating it</a:t>
            </a:r>
          </a:p>
          <a:p>
            <a:r>
              <a:rPr lang="en-US" dirty="0" smtClean="0"/>
              <a:t> Has quality, not quantity</a:t>
            </a:r>
          </a:p>
          <a:p>
            <a:r>
              <a:rPr lang="en-US" dirty="0" smtClean="0"/>
              <a:t> Transforms negatives into positives</a:t>
            </a:r>
          </a:p>
          <a:p>
            <a:r>
              <a:rPr lang="en-US" dirty="0" smtClean="0"/>
              <a:t> Exudes confidence, not arrogance</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essay?</a:t>
            </a:r>
            <a:endParaRPr lang="en-US" dirty="0"/>
          </a:p>
        </p:txBody>
      </p:sp>
      <p:sp>
        <p:nvSpPr>
          <p:cNvPr id="3" name="Content Placeholder 2"/>
          <p:cNvSpPr>
            <a:spLocks noGrp="1"/>
          </p:cNvSpPr>
          <p:nvPr>
            <p:ph idx="1"/>
          </p:nvPr>
        </p:nvSpPr>
        <p:spPr/>
        <p:txBody>
          <a:bodyPr/>
          <a:lstStyle/>
          <a:p>
            <a:r>
              <a:rPr lang="en-US" dirty="0" smtClean="0"/>
              <a:t> Conforms to guidelines</a:t>
            </a:r>
          </a:p>
          <a:p>
            <a:pPr lvl="1"/>
            <a:r>
              <a:rPr lang="en-US" dirty="0" smtClean="0"/>
              <a:t>Answer the questions; adhere to word count</a:t>
            </a:r>
          </a:p>
          <a:p>
            <a:r>
              <a:rPr lang="en-US" dirty="0" smtClean="0"/>
              <a:t> Is well-designed</a:t>
            </a:r>
          </a:p>
          <a:p>
            <a:pPr lvl="1"/>
            <a:r>
              <a:rPr lang="en-US" dirty="0" smtClean="0"/>
              <a:t>It’s not an academic essay, but should follow good structural guidelines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Prompt #1</a:t>
            </a:r>
            <a:endParaRPr lang="en-US" dirty="0"/>
          </a:p>
        </p:txBody>
      </p:sp>
      <p:sp>
        <p:nvSpPr>
          <p:cNvPr id="3" name="Content Placeholder 2"/>
          <p:cNvSpPr>
            <a:spLocks noGrp="1"/>
          </p:cNvSpPr>
          <p:nvPr>
            <p:ph idx="1"/>
          </p:nvPr>
        </p:nvSpPr>
        <p:spPr/>
        <p:txBody>
          <a:bodyPr/>
          <a:lstStyle/>
          <a:p>
            <a:r>
              <a:rPr lang="en-US" dirty="0" smtClean="0"/>
              <a:t>What is your intended major? Discuss</a:t>
            </a:r>
          </a:p>
          <a:p>
            <a:pPr>
              <a:buNone/>
            </a:pPr>
            <a:r>
              <a:rPr lang="en-US" dirty="0" smtClean="0"/>
              <a:t>	how your interest in the subject</a:t>
            </a:r>
          </a:p>
          <a:p>
            <a:pPr>
              <a:buNone/>
            </a:pPr>
            <a:r>
              <a:rPr lang="en-US" dirty="0" smtClean="0"/>
              <a:t>	developed and describe any experience</a:t>
            </a:r>
          </a:p>
          <a:p>
            <a:pPr>
              <a:buNone/>
            </a:pPr>
            <a:r>
              <a:rPr lang="en-US" dirty="0" smtClean="0"/>
              <a:t>	you have had in the field—such as</a:t>
            </a:r>
          </a:p>
          <a:p>
            <a:pPr>
              <a:buNone/>
            </a:pPr>
            <a:r>
              <a:rPr lang="en-US" dirty="0" smtClean="0"/>
              <a:t>	volunteer work, internships and</a:t>
            </a:r>
          </a:p>
          <a:p>
            <a:pPr>
              <a:buNone/>
            </a:pPr>
            <a:r>
              <a:rPr lang="en-US" dirty="0" smtClean="0"/>
              <a:t>	employment, participation in student</a:t>
            </a:r>
          </a:p>
          <a:p>
            <a:pPr>
              <a:buNone/>
            </a:pPr>
            <a:r>
              <a:rPr lang="en-US" dirty="0" smtClean="0"/>
              <a:t>	organizations and activities—and what you</a:t>
            </a:r>
          </a:p>
          <a:p>
            <a:pPr>
              <a:buNone/>
            </a:pPr>
            <a:r>
              <a:rPr lang="en-US" dirty="0" smtClean="0"/>
              <a:t>	have gained from your involvement.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Prompt #1 asking?</a:t>
            </a:r>
            <a:endParaRPr lang="en-US" dirty="0"/>
          </a:p>
        </p:txBody>
      </p:sp>
      <p:sp>
        <p:nvSpPr>
          <p:cNvPr id="3" name="Content Placeholder 2"/>
          <p:cNvSpPr>
            <a:spLocks noGrp="1"/>
          </p:cNvSpPr>
          <p:nvPr>
            <p:ph idx="1"/>
          </p:nvPr>
        </p:nvSpPr>
        <p:spPr/>
        <p:txBody>
          <a:bodyPr>
            <a:normAutofit lnSpcReduction="10000"/>
          </a:bodyPr>
          <a:lstStyle/>
          <a:p>
            <a:r>
              <a:rPr lang="en-US" dirty="0" smtClean="0"/>
              <a:t> How did your interest develop?</a:t>
            </a:r>
          </a:p>
          <a:p>
            <a:pPr>
              <a:buNone/>
            </a:pPr>
            <a:r>
              <a:rPr lang="en-US" dirty="0" smtClean="0"/>
              <a:t>		</a:t>
            </a:r>
            <a:r>
              <a:rPr lang="en-US" sz="2600" dirty="0" smtClean="0">
                <a:solidFill>
                  <a:schemeClr val="accent2"/>
                </a:solidFill>
              </a:rPr>
              <a:t>Moment in time</a:t>
            </a:r>
          </a:p>
          <a:p>
            <a:pPr>
              <a:buNone/>
            </a:pPr>
            <a:r>
              <a:rPr lang="en-US" sz="2600" dirty="0" smtClean="0">
                <a:solidFill>
                  <a:schemeClr val="accent2"/>
                </a:solidFill>
              </a:rPr>
              <a:t>		Inspired by someone</a:t>
            </a:r>
          </a:p>
          <a:p>
            <a:r>
              <a:rPr lang="en-US" dirty="0" smtClean="0"/>
              <a:t> What experience do you have in this field?</a:t>
            </a:r>
          </a:p>
          <a:p>
            <a:pPr>
              <a:buNone/>
            </a:pPr>
            <a:r>
              <a:rPr lang="en-US" dirty="0" smtClean="0"/>
              <a:t>		</a:t>
            </a:r>
            <a:r>
              <a:rPr lang="en-US" sz="2600" dirty="0" smtClean="0">
                <a:solidFill>
                  <a:schemeClr val="accent2"/>
                </a:solidFill>
              </a:rPr>
              <a:t>What have you done to develop/explore this</a:t>
            </a:r>
          </a:p>
          <a:p>
            <a:pPr>
              <a:buNone/>
            </a:pPr>
            <a:r>
              <a:rPr lang="en-US" sz="2600" dirty="0" smtClean="0">
                <a:solidFill>
                  <a:schemeClr val="accent2"/>
                </a:solidFill>
              </a:rPr>
              <a:t>		interest? i.e. volunteer, work, co-curricular</a:t>
            </a:r>
          </a:p>
          <a:p>
            <a:r>
              <a:rPr lang="en-US" dirty="0" smtClean="0"/>
              <a:t> What have you gained/learned?</a:t>
            </a:r>
          </a:p>
          <a:p>
            <a:pPr>
              <a:buNone/>
            </a:pPr>
            <a:r>
              <a:rPr lang="en-US" dirty="0" smtClean="0"/>
              <a:t>		</a:t>
            </a:r>
            <a:r>
              <a:rPr lang="en-US" sz="2600" dirty="0" smtClean="0">
                <a:solidFill>
                  <a:schemeClr val="accent2"/>
                </a:solidFill>
              </a:rPr>
              <a:t>How has it motivated/inspired you to continue 	to pursue this field?</a:t>
            </a:r>
          </a:p>
          <a:p>
            <a:pPr>
              <a:buNone/>
            </a:pPr>
            <a:r>
              <a:rPr lang="en-US" sz="2600" dirty="0" smtClean="0">
                <a:solidFill>
                  <a:schemeClr val="accent2"/>
                </a:solidFill>
              </a:rPr>
              <a:t>		What do you want to do with it in the future?</a:t>
            </a:r>
            <a:endParaRPr lang="en-US" sz="2600" dirty="0">
              <a:solidFill>
                <a:schemeClr val="accent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A341A0477FC24A9480CE5342E860D2" ma:contentTypeVersion="10" ma:contentTypeDescription="Create a new document." ma:contentTypeScope="" ma:versionID="96386a5a35d0b234a1182256a71f33a7">
  <xsd:schema xmlns:xsd="http://www.w3.org/2001/XMLSchema" xmlns:xs="http://www.w3.org/2001/XMLSchema" xmlns:p="http://schemas.microsoft.com/office/2006/metadata/properties" xmlns:ns1="http://schemas.microsoft.com/sharepoint/v3" targetNamespace="http://schemas.microsoft.com/office/2006/metadata/properties" ma:root="true" ma:fieldsID="dd99b020806ea9de9a7f76b2e7bb3ad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ma:readOnly="false">
      <xsd:simpleType>
        <xsd:restriction base="dms:Unknown"/>
      </xsd:simpleType>
    </xsd:element>
    <xsd:element name="PublishingExpirationDate" ma:index="9" nillable="true" ma:displayName="Scheduling End Date" ma:description="" ma:internalName="PublishingExpirationDate"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B6A88D-A3E7-49E0-8479-5248EDE85053}">
  <ds:schemaRefs>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purl.org/dc/terms/"/>
    <ds:schemaRef ds:uri="http://purl.org/dc/dcmitype/"/>
    <ds:schemaRef ds:uri="http://schemas.openxmlformats.org/package/2006/metadata/core-properties"/>
    <ds:schemaRef ds:uri="http://schemas.microsoft.com/sharepoint/v3"/>
    <ds:schemaRef ds:uri="http://purl.org/dc/elements/1.1/"/>
  </ds:schemaRefs>
</ds:datastoreItem>
</file>

<file path=customXml/itemProps2.xml><?xml version="1.0" encoding="utf-8"?>
<ds:datastoreItem xmlns:ds="http://schemas.openxmlformats.org/officeDocument/2006/customXml" ds:itemID="{DD98BE6D-6C80-4F1F-8D14-1C5A5166AEF7}">
  <ds:schemaRefs>
    <ds:schemaRef ds:uri="http://schemas.microsoft.com/sharepoint/v3/contenttype/forms"/>
  </ds:schemaRefs>
</ds:datastoreItem>
</file>

<file path=customXml/itemProps3.xml><?xml version="1.0" encoding="utf-8"?>
<ds:datastoreItem xmlns:ds="http://schemas.openxmlformats.org/officeDocument/2006/customXml" ds:itemID="{726CB690-372B-4A1A-B6BC-C8ED16519B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Urban</Template>
  <TotalTime>263</TotalTime>
  <Words>473</Words>
  <Application>Microsoft Office PowerPoint</Application>
  <PresentationFormat>On-screen Show (4:3)</PresentationFormat>
  <Paragraphs>158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UC Personal Statement Workshop</vt:lpstr>
      <vt:lpstr>A video overview</vt:lpstr>
      <vt:lpstr>The Basics</vt:lpstr>
      <vt:lpstr>The Purpose</vt:lpstr>
      <vt:lpstr>Keep in mind as you write…</vt:lpstr>
      <vt:lpstr>What makes a good essay?</vt:lpstr>
      <vt:lpstr>What makes a good essay?</vt:lpstr>
      <vt:lpstr>Prompt #1</vt:lpstr>
      <vt:lpstr>What is Prompt #1 asking?</vt:lpstr>
      <vt:lpstr>Prompt #2</vt:lpstr>
      <vt:lpstr>What is Prompt #2 asking?</vt:lpstr>
      <vt:lpstr>Common mistakes</vt:lpstr>
      <vt:lpstr>Common mistakes</vt:lpstr>
      <vt:lpstr>Tips for Success</vt:lpstr>
      <vt:lpstr>Tips for Success</vt:lpstr>
      <vt:lpstr>Additional Comments Boxes</vt:lpstr>
      <vt:lpstr>Personal Statement Checklist</vt:lpstr>
      <vt:lpstr>Have questions?  Need help?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 Personal Statement workshop</dc:title>
  <dc:creator>Technology Services</dc:creator>
  <cp:lastModifiedBy>Joanne Hagerty</cp:lastModifiedBy>
  <cp:revision>22</cp:revision>
  <dcterms:created xsi:type="dcterms:W3CDTF">2011-10-12T19:33:01Z</dcterms:created>
  <dcterms:modified xsi:type="dcterms:W3CDTF">2014-11-18T17:22:12Z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0x010100F8A341A0477FC24A9480CE5342E860D2</vt:lpwstr>
  </property>
</Properties>
</file>