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7" r:id="rId2"/>
    <p:sldId id="264" r:id="rId3"/>
    <p:sldId id="259" r:id="rId4"/>
    <p:sldId id="260" r:id="rId5"/>
    <p:sldId id="266" r:id="rId6"/>
    <p:sldId id="258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39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Monterey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Fall 2011</c:v>
                </c:pt>
                <c:pt idx="1">
                  <c:v>Fall 2012</c:v>
                </c:pt>
                <c:pt idx="2">
                  <c:v>Fall 2013</c:v>
                </c:pt>
                <c:pt idx="3">
                  <c:v>Fall 2014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6890</c:v>
                </c:pt>
                <c:pt idx="1">
                  <c:v>6890</c:v>
                </c:pt>
                <c:pt idx="2">
                  <c:v>6601</c:v>
                </c:pt>
                <c:pt idx="3">
                  <c:v>5514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Ed Ctr Marina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Fall 2011</c:v>
                </c:pt>
                <c:pt idx="1">
                  <c:v>Fall 2012</c:v>
                </c:pt>
                <c:pt idx="2">
                  <c:v>Fall 2013</c:v>
                </c:pt>
                <c:pt idx="3">
                  <c:v>Fall 2014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991</c:v>
                </c:pt>
                <c:pt idx="1">
                  <c:v>1169</c:v>
                </c:pt>
                <c:pt idx="2">
                  <c:v>1269</c:v>
                </c:pt>
                <c:pt idx="3">
                  <c:v>975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Distance Ed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Fall 2011</c:v>
                </c:pt>
                <c:pt idx="1">
                  <c:v>Fall 2012</c:v>
                </c:pt>
                <c:pt idx="2">
                  <c:v>Fall 2013</c:v>
                </c:pt>
                <c:pt idx="3">
                  <c:v>Fall 2014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1252</c:v>
                </c:pt>
                <c:pt idx="1">
                  <c:v>1399</c:v>
                </c:pt>
                <c:pt idx="2">
                  <c:v>1635</c:v>
                </c:pt>
                <c:pt idx="3">
                  <c:v>1756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014080"/>
        <c:axId val="38064640"/>
      </c:lineChart>
      <c:catAx>
        <c:axId val="92014080"/>
        <c:scaling>
          <c:orientation val="minMax"/>
        </c:scaling>
        <c:delete val="0"/>
        <c:axPos val="b"/>
        <c:majorTickMark val="none"/>
        <c:minorTickMark val="none"/>
        <c:tickLblPos val="nextTo"/>
        <c:crossAx val="38064640"/>
        <c:crosses val="autoZero"/>
        <c:auto val="1"/>
        <c:lblAlgn val="ctr"/>
        <c:lblOffset val="100"/>
        <c:noMultiLvlLbl val="0"/>
      </c:catAx>
      <c:valAx>
        <c:axId val="3806464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Headcount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9201408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2.2878390807556423E-2"/>
                  <c:y val="7.2318190929135003E-3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/>
                      <a:t>K-12
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dirty="0"/>
                      <a:t>Not HS grad
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3109625096653918"/>
                  <c:y val="-1.353077781219693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200" dirty="0"/>
                      <a:t>Unknown</a:t>
                    </a:r>
                    <a:r>
                      <a:rPr lang="en-US" sz="1400" dirty="0"/>
                      <a:t>
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Sheet1!$A$2:$A$7</c:f>
              <c:strCache>
                <c:ptCount val="6"/>
                <c:pt idx="0">
                  <c:v>K-12</c:v>
                </c:pt>
                <c:pt idx="1">
                  <c:v>Not HS grad</c:v>
                </c:pt>
                <c:pt idx="2">
                  <c:v>HS grad</c:v>
                </c:pt>
                <c:pt idx="3">
                  <c:v>AA/AS</c:v>
                </c:pt>
                <c:pt idx="4">
                  <c:v>BA/BS</c:v>
                </c:pt>
                <c:pt idx="5">
                  <c:v>Unknown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0.02</c:v>
                </c:pt>
                <c:pt idx="1">
                  <c:v>0.02</c:v>
                </c:pt>
                <c:pt idx="2">
                  <c:v>0.63</c:v>
                </c:pt>
                <c:pt idx="3">
                  <c:v>7.0000000000000007E-2</c:v>
                </c:pt>
                <c:pt idx="4">
                  <c:v>0.2</c:v>
                </c:pt>
                <c:pt idx="5">
                  <c:v>0.05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8.5437709917053767E-3"/>
                  <c:y val="7.2318190929135003E-3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/>
                      <a:t>K-12
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dirty="0"/>
                      <a:t>Not HS grad
</a:t>
                    </a:r>
                    <a:r>
                      <a:rPr lang="en-US" sz="1400" dirty="0" smtClean="0"/>
                      <a:t>3%</a:t>
                    </a:r>
                    <a:endParaRPr lang="en-US" sz="140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0229166133236985"/>
                  <c:y val="9.3647156802123446E-2"/>
                </c:manualLayout>
              </c:layout>
              <c:spPr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11740028658213347"/>
                  <c:y val="8.1751996338688682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/>
                      <a:t>BA/BS
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200" dirty="0"/>
                      <a:t>Unknown</a:t>
                    </a:r>
                    <a:r>
                      <a:rPr lang="en-US" sz="1400" dirty="0"/>
                      <a:t>
</a:t>
                    </a:r>
                    <a:r>
                      <a:rPr lang="en-US" sz="1400" dirty="0" smtClean="0"/>
                      <a:t>8%</a:t>
                    </a:r>
                    <a:endParaRPr lang="en-US" sz="140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Sheet1!$A$2:$A$7</c:f>
              <c:strCache>
                <c:ptCount val="6"/>
                <c:pt idx="0">
                  <c:v>K-12</c:v>
                </c:pt>
                <c:pt idx="1">
                  <c:v>Not HS grad</c:v>
                </c:pt>
                <c:pt idx="2">
                  <c:v>HS grad</c:v>
                </c:pt>
                <c:pt idx="3">
                  <c:v>AA/AS</c:v>
                </c:pt>
                <c:pt idx="4">
                  <c:v>BA/BS</c:v>
                </c:pt>
                <c:pt idx="5">
                  <c:v>Unknown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0.02</c:v>
                </c:pt>
                <c:pt idx="1">
                  <c:v>0.03</c:v>
                </c:pt>
                <c:pt idx="2">
                  <c:v>0.75</c:v>
                </c:pt>
                <c:pt idx="3">
                  <c:v>0.04</c:v>
                </c:pt>
                <c:pt idx="4">
                  <c:v>7.0000000000000007E-2</c:v>
                </c:pt>
                <c:pt idx="5">
                  <c:v>0.08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3"/>
              <c:layout>
                <c:manualLayout>
                  <c:x val="0.11681226220165992"/>
                  <c:y val="2.6516670007349502E-2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&lt; 6 units</c:v>
                </c:pt>
                <c:pt idx="1">
                  <c:v>6 - 11.9 units</c:v>
                </c:pt>
                <c:pt idx="2">
                  <c:v>12+ units</c:v>
                </c:pt>
                <c:pt idx="3">
                  <c:v>Non-credit only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0.41</c:v>
                </c:pt>
                <c:pt idx="1">
                  <c:v>0.25</c:v>
                </c:pt>
                <c:pt idx="2">
                  <c:v>0.24</c:v>
                </c:pt>
                <c:pt idx="3">
                  <c:v>0.1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3"/>
              <c:layout>
                <c:manualLayout>
                  <c:x val="0.11681226220165992"/>
                  <c:y val="2.651667000734950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&lt; 6 units</c:v>
                </c:pt>
                <c:pt idx="1">
                  <c:v>6 - 11.9 units</c:v>
                </c:pt>
                <c:pt idx="2">
                  <c:v>12+ units</c:v>
                </c:pt>
                <c:pt idx="3">
                  <c:v>Non-credit only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0.28000000000000003</c:v>
                </c:pt>
                <c:pt idx="1">
                  <c:v>0.33</c:v>
                </c:pt>
                <c:pt idx="2">
                  <c:v>0.28999999999999998</c:v>
                </c:pt>
                <c:pt idx="3">
                  <c:v>0.1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Lbls>
            <c:dLbl>
              <c:idx val="2"/>
              <c:layout>
                <c:manualLayout>
                  <c:x val="-0.12145669291338583"/>
                  <c:y val="-0.149961455716717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1989890152619815E-2"/>
                  <c:y val="-0.1033481714278266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0179583454845922"/>
                  <c:y val="-0.1064043166062117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8.929984446388646E-2"/>
                  <c:y val="8.557803057603431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Sheet1!$A$2:$A$8</c:f>
              <c:strCache>
                <c:ptCount val="7"/>
                <c:pt idx="0">
                  <c:v>Marina</c:v>
                </c:pt>
                <c:pt idx="1">
                  <c:v>Seaside/Sand City</c:v>
                </c:pt>
                <c:pt idx="2">
                  <c:v>Monterey/Del Rey Oaks</c:v>
                </c:pt>
                <c:pt idx="3">
                  <c:v>PG/PB</c:v>
                </c:pt>
                <c:pt idx="4">
                  <c:v>Carmel/Big Sur</c:v>
                </c:pt>
                <c:pt idx="5">
                  <c:v>Salinas/So. County</c:v>
                </c:pt>
                <c:pt idx="6">
                  <c:v>Outside Monterey co.</c:v>
                </c:pt>
              </c:strCache>
            </c:strRef>
          </c:cat>
          <c:val>
            <c:numRef>
              <c:f>Sheet1!$B$2:$B$8</c:f>
              <c:numCache>
                <c:formatCode>0.0%</c:formatCode>
                <c:ptCount val="7"/>
                <c:pt idx="0">
                  <c:v>0.13300000000000001</c:v>
                </c:pt>
                <c:pt idx="1">
                  <c:v>0.17699999999999999</c:v>
                </c:pt>
                <c:pt idx="2">
                  <c:v>0.17799999999999999</c:v>
                </c:pt>
                <c:pt idx="3">
                  <c:v>9.0999999999999998E-2</c:v>
                </c:pt>
                <c:pt idx="4">
                  <c:v>9.2999999999999999E-2</c:v>
                </c:pt>
                <c:pt idx="5">
                  <c:v>0.223</c:v>
                </c:pt>
                <c:pt idx="6">
                  <c:v>0.105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Lbls>
            <c:dLbl>
              <c:idx val="0"/>
              <c:layout>
                <c:manualLayout>
                  <c:x val="-0.11035349567949725"/>
                  <c:y val="5.1635245679552879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2428226112250221"/>
                  <c:y val="3.953394437459380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0.48849999999999999</c:v>
                </c:pt>
                <c:pt idx="1">
                  <c:v>0.50309999999999999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Lbls>
            <c:dLbl>
              <c:idx val="1"/>
              <c:layout>
                <c:manualLayout>
                  <c:x val="0.22428226112250221"/>
                  <c:y val="3.953394437459380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0.53</c:v>
                </c:pt>
                <c:pt idx="1">
                  <c:v>0.46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4"/>
              <c:layout>
                <c:manualLayout>
                  <c:x val="5.1390292631331533E-2"/>
                  <c:y val="8.196061638635300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3289210804658847E-2"/>
                  <c:y val="4.8212127286090005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 Other/ Unknown</a:t>
                    </a:r>
                    <a:r>
                      <a:rPr lang="en-US" dirty="0"/>
                      <a:t>
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Sheet1!$A$2:$A$7</c:f>
              <c:strCache>
                <c:ptCount val="6"/>
                <c:pt idx="0">
                  <c:v>Afr-Am</c:v>
                </c:pt>
                <c:pt idx="1">
                  <c:v>Asian</c:v>
                </c:pt>
                <c:pt idx="2">
                  <c:v>Hispanic</c:v>
                </c:pt>
                <c:pt idx="3">
                  <c:v>White</c:v>
                </c:pt>
                <c:pt idx="4">
                  <c:v>Multi-ethnic</c:v>
                </c:pt>
                <c:pt idx="5">
                  <c:v>Other/Unknown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7.0000000000000007E-2</c:v>
                </c:pt>
                <c:pt idx="1">
                  <c:v>0.14000000000000001</c:v>
                </c:pt>
                <c:pt idx="2">
                  <c:v>0.41</c:v>
                </c:pt>
                <c:pt idx="3">
                  <c:v>0.28999999999999998</c:v>
                </c:pt>
                <c:pt idx="4">
                  <c:v>0.04</c:v>
                </c:pt>
                <c:pt idx="5">
                  <c:v>0.05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4"/>
              <c:layout>
                <c:manualLayout>
                  <c:x val="5.1390292631331533E-2"/>
                  <c:y val="8.196061638635300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3289210804658847E-2"/>
                  <c:y val="4.8212127286090005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 Other/ Unknown</a:t>
                    </a:r>
                    <a:r>
                      <a:rPr lang="en-US" dirty="0"/>
                      <a:t>
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Sheet1!$A$2:$A$7</c:f>
              <c:strCache>
                <c:ptCount val="6"/>
                <c:pt idx="0">
                  <c:v>Afr-Am</c:v>
                </c:pt>
                <c:pt idx="1">
                  <c:v>Asian</c:v>
                </c:pt>
                <c:pt idx="2">
                  <c:v>Hispanic</c:v>
                </c:pt>
                <c:pt idx="3">
                  <c:v>White</c:v>
                </c:pt>
                <c:pt idx="4">
                  <c:v>Multi-ethnic</c:v>
                </c:pt>
                <c:pt idx="5">
                  <c:v>Other/Unknown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0.04</c:v>
                </c:pt>
                <c:pt idx="1">
                  <c:v>0.1</c:v>
                </c:pt>
                <c:pt idx="2">
                  <c:v>0.3</c:v>
                </c:pt>
                <c:pt idx="3">
                  <c:v>0.47</c:v>
                </c:pt>
                <c:pt idx="4">
                  <c:v>0.04</c:v>
                </c:pt>
                <c:pt idx="5">
                  <c:v>0.05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Lbls>
            <c:dLbl>
              <c:idx val="0"/>
              <c:layout>
                <c:manualLayout>
                  <c:x val="-0.13964824944299079"/>
                  <c:y val="0.16545382914153878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/>
                      <a:t>19 or younger, 17%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/>
                      <a:t>20-24 </a:t>
                    </a:r>
                    <a:r>
                      <a:rPr lang="en-US" sz="1400" smtClean="0"/>
                      <a:t>years, </a:t>
                    </a:r>
                    <a:r>
                      <a:rPr lang="en-US" sz="1400"/>
                      <a:t>27%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16045046412375014"/>
                  <c:y val="0.1999233768793593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Sheet1!$A$2:$A$7</c:f>
              <c:strCache>
                <c:ptCount val="6"/>
                <c:pt idx="0">
                  <c:v>19 or younger</c:v>
                </c:pt>
                <c:pt idx="1">
                  <c:v>20-24 years old</c:v>
                </c:pt>
                <c:pt idx="2">
                  <c:v>25-29</c:v>
                </c:pt>
                <c:pt idx="3">
                  <c:v>30-39</c:v>
                </c:pt>
                <c:pt idx="4">
                  <c:v>40-49</c:v>
                </c:pt>
                <c:pt idx="5">
                  <c:v>50+ years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0.17</c:v>
                </c:pt>
                <c:pt idx="1">
                  <c:v>0.27</c:v>
                </c:pt>
                <c:pt idx="2">
                  <c:v>0.13</c:v>
                </c:pt>
                <c:pt idx="3">
                  <c:v>0.15</c:v>
                </c:pt>
                <c:pt idx="4">
                  <c:v>0.11</c:v>
                </c:pt>
                <c:pt idx="5">
                  <c:v>0.17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Lbls>
            <c:dLbl>
              <c:idx val="1"/>
              <c:layout>
                <c:manualLayout>
                  <c:x val="-0.15034002223194426"/>
                  <c:y val="-0.21215760170843079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/>
                      <a:t>20-24 </a:t>
                    </a:r>
                    <a:r>
                      <a:rPr lang="en-US" sz="1400" dirty="0" smtClean="0"/>
                      <a:t>years, </a:t>
                    </a:r>
                    <a:r>
                      <a:rPr lang="en-US" sz="1400" dirty="0" smtClean="0"/>
                      <a:t>35%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0055826131129841"/>
                  <c:y val="9.147350189725968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Sheet1!$A$2:$A$7</c:f>
              <c:strCache>
                <c:ptCount val="6"/>
                <c:pt idx="0">
                  <c:v>19 or younger</c:v>
                </c:pt>
                <c:pt idx="1">
                  <c:v>20-24 years</c:v>
                </c:pt>
                <c:pt idx="2">
                  <c:v>25-29</c:v>
                </c:pt>
                <c:pt idx="3">
                  <c:v>30-39</c:v>
                </c:pt>
                <c:pt idx="4">
                  <c:v>40-49</c:v>
                </c:pt>
                <c:pt idx="5">
                  <c:v>50+ years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0.22</c:v>
                </c:pt>
                <c:pt idx="1">
                  <c:v>0.35</c:v>
                </c:pt>
                <c:pt idx="2">
                  <c:v>0.14000000000000001</c:v>
                </c:pt>
                <c:pt idx="3">
                  <c:v>0.13</c:v>
                </c:pt>
                <c:pt idx="4">
                  <c:v>7.0000000000000007E-2</c:v>
                </c:pt>
                <c:pt idx="5">
                  <c:v>0.09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0.84815</cdr:x>
      <cdr:y>0.31989</cdr:y>
    </cdr:from>
    <cdr:to>
      <cdr:x>0.97778</cdr:x>
      <cdr:y>0.50509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979920" y="1447800"/>
          <a:ext cx="1066800" cy="838200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Fall 2014 headcount will increase during next 2 weeks</a:t>
          </a:r>
          <a:endParaRPr lang="en-U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46A6-90F6-4691-98BA-6B3F5BAB71BB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344E68-3247-4117-9D3E-5072A03FFDF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46A6-90F6-4691-98BA-6B3F5BAB71BB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4E68-3247-4117-9D3E-5072A03FFD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46A6-90F6-4691-98BA-6B3F5BAB71BB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4E68-3247-4117-9D3E-5072A03FFD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46A6-90F6-4691-98BA-6B3F5BAB71BB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4E68-3247-4117-9D3E-5072A03FFD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46A6-90F6-4691-98BA-6B3F5BAB71BB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4E68-3247-4117-9D3E-5072A03FFDF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46A6-90F6-4691-98BA-6B3F5BAB71BB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4E68-3247-4117-9D3E-5072A03FFDF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46A6-90F6-4691-98BA-6B3F5BAB71BB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4E68-3247-4117-9D3E-5072A03FFDF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46A6-90F6-4691-98BA-6B3F5BAB71BB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4E68-3247-4117-9D3E-5072A03FFD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46A6-90F6-4691-98BA-6B3F5BAB71BB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4E68-3247-4117-9D3E-5072A03FFD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46A6-90F6-4691-98BA-6B3F5BAB71BB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4E68-3247-4117-9D3E-5072A03FFD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46A6-90F6-4691-98BA-6B3F5BAB71BB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4E68-3247-4117-9D3E-5072A03FFD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FE946A6-90F6-4691-98BA-6B3F5BAB71BB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D344E68-3247-4117-9D3E-5072A03FFDF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Headcount at MPC, by location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5779777"/>
              </p:ext>
            </p:extLst>
          </p:nvPr>
        </p:nvGraphicFramePr>
        <p:xfrm>
          <a:off x="487680" y="1066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87680" y="5696634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Note</a:t>
            </a:r>
            <a:r>
              <a:rPr lang="en-US" dirty="0" smtClean="0"/>
              <a:t>:  MPC also has a Public Safety Training Center in Seaside, as well as other off-campus locations</a:t>
            </a:r>
          </a:p>
          <a:p>
            <a:r>
              <a:rPr lang="en-US" i="1" dirty="0" smtClean="0"/>
              <a:t>Source:  SIS740 report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125847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4800" dirty="0" smtClean="0"/>
              <a:t>City of Residence of Students</a:t>
            </a:r>
            <a:endParaRPr lang="en-US" sz="4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6315209"/>
              </p:ext>
            </p:extLst>
          </p:nvPr>
        </p:nvGraphicFramePr>
        <p:xfrm>
          <a:off x="381000" y="1295400"/>
          <a:ext cx="83058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6220658"/>
            <a:ext cx="563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S</a:t>
            </a:r>
            <a:r>
              <a:rPr lang="en-US" i="1" dirty="0" smtClean="0"/>
              <a:t>ource</a:t>
            </a:r>
            <a:r>
              <a:rPr lang="en-US" i="1" dirty="0"/>
              <a:t>:  MPC OIR, MIS Referential files, Fall </a:t>
            </a:r>
            <a:r>
              <a:rPr lang="en-US" i="1" dirty="0" smtClean="0"/>
              <a:t>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052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sz="4800" dirty="0" smtClean="0"/>
              <a:t>Gender – MPC vs. Statewide</a:t>
            </a:r>
            <a:endParaRPr lang="en-US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MPC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Statewide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73539868"/>
              </p:ext>
            </p:extLst>
          </p:nvPr>
        </p:nvGraphicFramePr>
        <p:xfrm>
          <a:off x="457200" y="1752600"/>
          <a:ext cx="4041775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7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184496871"/>
              </p:ext>
            </p:extLst>
          </p:nvPr>
        </p:nvGraphicFramePr>
        <p:xfrm>
          <a:off x="4572001" y="1752600"/>
          <a:ext cx="4141788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624840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Source:  CCCCO </a:t>
            </a:r>
            <a:r>
              <a:rPr lang="en-US" i="1" dirty="0" err="1" smtClean="0"/>
              <a:t>DataMart</a:t>
            </a:r>
            <a:r>
              <a:rPr lang="en-US" i="1" dirty="0" smtClean="0"/>
              <a:t>, Spring 2014 semester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333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sz="4400" dirty="0" smtClean="0"/>
              <a:t>Ethnicity – MPC vs. Statewide</a:t>
            </a:r>
            <a:endParaRPr lang="en-US" sz="4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MPC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Statewide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33600526"/>
              </p:ext>
            </p:extLst>
          </p:nvPr>
        </p:nvGraphicFramePr>
        <p:xfrm>
          <a:off x="457200" y="2212975"/>
          <a:ext cx="4041775" cy="3913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7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04689027"/>
              </p:ext>
            </p:extLst>
          </p:nvPr>
        </p:nvGraphicFramePr>
        <p:xfrm>
          <a:off x="4672013" y="2212975"/>
          <a:ext cx="4041775" cy="3913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624840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Source:  CCCCO </a:t>
            </a:r>
            <a:r>
              <a:rPr lang="en-US" i="1" dirty="0" err="1" smtClean="0"/>
              <a:t>DataMart</a:t>
            </a:r>
            <a:r>
              <a:rPr lang="en-US" i="1" dirty="0" smtClean="0"/>
              <a:t>, Spring 2014 semester</a:t>
            </a:r>
            <a:endParaRPr lang="en-US" i="1" dirty="0"/>
          </a:p>
        </p:txBody>
      </p:sp>
      <p:graphicFrame>
        <p:nvGraphicFramePr>
          <p:cNvPr id="10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4179038"/>
              </p:ext>
            </p:extLst>
          </p:nvPr>
        </p:nvGraphicFramePr>
        <p:xfrm>
          <a:off x="533400" y="2281872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333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Ethnicity – MPC vs. Community</a:t>
            </a:r>
            <a:endParaRPr lang="en-US" sz="44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4400" y="1143000"/>
            <a:ext cx="7086600" cy="498316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609600" y="6220658"/>
            <a:ext cx="647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S</a:t>
            </a:r>
            <a:r>
              <a:rPr lang="en-US" i="1" dirty="0" smtClean="0"/>
              <a:t>ource</a:t>
            </a:r>
            <a:r>
              <a:rPr lang="en-US" i="1" dirty="0"/>
              <a:t>:  </a:t>
            </a:r>
            <a:r>
              <a:rPr lang="en-US" i="1" dirty="0" smtClean="0"/>
              <a:t>Students:  MPC </a:t>
            </a:r>
            <a:r>
              <a:rPr lang="en-US" i="1" dirty="0"/>
              <a:t>OIR, MIS Referential files, Fall </a:t>
            </a:r>
            <a:r>
              <a:rPr lang="en-US" i="1" dirty="0" smtClean="0"/>
              <a:t>2013</a:t>
            </a:r>
          </a:p>
          <a:p>
            <a:r>
              <a:rPr lang="en-US" i="1" dirty="0" smtClean="0"/>
              <a:t>	Community</a:t>
            </a:r>
            <a:r>
              <a:rPr lang="en-US" i="1" dirty="0"/>
              <a:t>:  2010 U.S. Census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320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dirty="0" smtClean="0"/>
              <a:t>Age – MPC vs. Statewide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447800"/>
            <a:ext cx="4040188" cy="609600"/>
          </a:xfrm>
        </p:spPr>
        <p:txBody>
          <a:bodyPr/>
          <a:lstStyle/>
          <a:p>
            <a:pPr algn="ctr"/>
            <a:r>
              <a:rPr lang="en-US" dirty="0" smtClean="0"/>
              <a:t>MPC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371600"/>
            <a:ext cx="4041775" cy="609600"/>
          </a:xfrm>
        </p:spPr>
        <p:txBody>
          <a:bodyPr/>
          <a:lstStyle/>
          <a:p>
            <a:pPr algn="ctr"/>
            <a:r>
              <a:rPr lang="en-US" dirty="0" smtClean="0"/>
              <a:t>Statewide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86328277"/>
              </p:ext>
            </p:extLst>
          </p:nvPr>
        </p:nvGraphicFramePr>
        <p:xfrm>
          <a:off x="381000" y="1981200"/>
          <a:ext cx="4117975" cy="4144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7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600053441"/>
              </p:ext>
            </p:extLst>
          </p:nvPr>
        </p:nvGraphicFramePr>
        <p:xfrm>
          <a:off x="4572001" y="2057400"/>
          <a:ext cx="4141788" cy="4068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6248400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Source:  CCCCO </a:t>
            </a:r>
            <a:r>
              <a:rPr lang="en-US" i="1" dirty="0" err="1" smtClean="0"/>
              <a:t>DataMart</a:t>
            </a:r>
            <a:r>
              <a:rPr lang="en-US" i="1" dirty="0" smtClean="0"/>
              <a:t>, Spring 2014 semester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111593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763000" cy="10668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Education Status – MPC vs. Statewide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4040188" cy="609600"/>
          </a:xfrm>
        </p:spPr>
        <p:txBody>
          <a:bodyPr/>
          <a:lstStyle/>
          <a:p>
            <a:pPr algn="ctr"/>
            <a:r>
              <a:rPr lang="en-US" dirty="0" smtClean="0"/>
              <a:t>MPC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219200"/>
            <a:ext cx="4041775" cy="609600"/>
          </a:xfrm>
        </p:spPr>
        <p:txBody>
          <a:bodyPr/>
          <a:lstStyle/>
          <a:p>
            <a:pPr algn="ctr"/>
            <a:r>
              <a:rPr lang="en-US" dirty="0" smtClean="0"/>
              <a:t>Statewide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99133670"/>
              </p:ext>
            </p:extLst>
          </p:nvPr>
        </p:nvGraphicFramePr>
        <p:xfrm>
          <a:off x="457200" y="1905000"/>
          <a:ext cx="4041775" cy="4221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6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657692217"/>
              </p:ext>
            </p:extLst>
          </p:nvPr>
        </p:nvGraphicFramePr>
        <p:xfrm>
          <a:off x="4495801" y="1981200"/>
          <a:ext cx="4217988" cy="4144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6248400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Source:  CCCCO </a:t>
            </a:r>
            <a:r>
              <a:rPr lang="en-US" i="1" dirty="0" err="1" smtClean="0"/>
              <a:t>DataMart</a:t>
            </a:r>
            <a:r>
              <a:rPr lang="en-US" i="1" dirty="0" smtClean="0"/>
              <a:t>, Spring 2014 semester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333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Unit Load – MPC vs. Statewide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219200"/>
            <a:ext cx="4040188" cy="609600"/>
          </a:xfrm>
        </p:spPr>
        <p:txBody>
          <a:bodyPr/>
          <a:lstStyle/>
          <a:p>
            <a:pPr algn="ctr"/>
            <a:r>
              <a:rPr lang="en-US" dirty="0" smtClean="0"/>
              <a:t>MPC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219200"/>
            <a:ext cx="4041775" cy="609600"/>
          </a:xfrm>
        </p:spPr>
        <p:txBody>
          <a:bodyPr/>
          <a:lstStyle/>
          <a:p>
            <a:pPr algn="ctr"/>
            <a:r>
              <a:rPr lang="en-US" dirty="0" smtClean="0"/>
              <a:t>Statewide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56939466"/>
              </p:ext>
            </p:extLst>
          </p:nvPr>
        </p:nvGraphicFramePr>
        <p:xfrm>
          <a:off x="304800" y="1981200"/>
          <a:ext cx="4194175" cy="4144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7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333590769"/>
              </p:ext>
            </p:extLst>
          </p:nvPr>
        </p:nvGraphicFramePr>
        <p:xfrm>
          <a:off x="4572001" y="1905000"/>
          <a:ext cx="4141788" cy="4221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6248400"/>
            <a:ext cx="563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Source:  CCCCO </a:t>
            </a:r>
            <a:r>
              <a:rPr lang="en-US" i="1" dirty="0" err="1" smtClean="0"/>
              <a:t>DataMart</a:t>
            </a:r>
            <a:r>
              <a:rPr lang="en-US" i="1" dirty="0" smtClean="0"/>
              <a:t>, Spring 2014 semester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3333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148</TotalTime>
  <Words>239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Executive</vt:lpstr>
      <vt:lpstr>Headcount at MPC, by location</vt:lpstr>
      <vt:lpstr>City of Residence of Students</vt:lpstr>
      <vt:lpstr>Gender – MPC vs. Statewide</vt:lpstr>
      <vt:lpstr>Ethnicity – MPC vs. Statewide</vt:lpstr>
      <vt:lpstr>Ethnicity – MPC vs. Community</vt:lpstr>
      <vt:lpstr>Age – MPC vs. Statewide</vt:lpstr>
      <vt:lpstr>Education Status – MPC vs. Statewide</vt:lpstr>
      <vt:lpstr>Unit Load – MPC vs. Statewide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MPC Student Demographics</dc:title>
  <dc:creator>Rosaleen Ryan</dc:creator>
  <cp:lastModifiedBy>Rosaleen Ryan</cp:lastModifiedBy>
  <cp:revision>22</cp:revision>
  <dcterms:created xsi:type="dcterms:W3CDTF">2014-08-15T19:07:18Z</dcterms:created>
  <dcterms:modified xsi:type="dcterms:W3CDTF">2014-08-19T16:08:58Z</dcterms:modified>
</cp:coreProperties>
</file>