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60" r:id="rId4"/>
    <p:sldId id="273" r:id="rId5"/>
    <p:sldId id="261" r:id="rId6"/>
    <p:sldId id="257" r:id="rId7"/>
    <p:sldId id="271" r:id="rId8"/>
    <p:sldId id="268" r:id="rId9"/>
    <p:sldId id="274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BUDGET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414058"/>
            <a:ext cx="9070848" cy="725205"/>
          </a:xfrm>
        </p:spPr>
        <p:txBody>
          <a:bodyPr>
            <a:normAutofit/>
          </a:bodyPr>
          <a:lstStyle/>
          <a:p>
            <a:r>
              <a:rPr lang="en-US" dirty="0" smtClean="0"/>
              <a:t>SEPTEMBER 19, 2018</a:t>
            </a:r>
          </a:p>
          <a:p>
            <a:r>
              <a:rPr lang="en-US" dirty="0" smtClean="0"/>
              <a:t> EXECUTIVE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67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President’s </a:t>
            </a:r>
            <a:r>
              <a:rPr lang="en-US" dirty="0"/>
              <a:t>Circle to Evening of Opportunity Gala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390210"/>
              </p:ext>
            </p:extLst>
          </p:nvPr>
        </p:nvGraphicFramePr>
        <p:xfrm>
          <a:off x="1919266" y="2974351"/>
          <a:ext cx="8128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9419099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636833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7265021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222246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77849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</a:p>
                    <a:p>
                      <a:pPr algn="ctr"/>
                      <a:r>
                        <a:rPr lang="en-US" dirty="0" smtClean="0"/>
                        <a:t>Actuals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</a:p>
                    <a:p>
                      <a:pPr algn="ctr"/>
                      <a:r>
                        <a:rPr lang="en-US" dirty="0" smtClean="0"/>
                        <a:t>Actuals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</a:t>
                      </a:r>
                    </a:p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</a:t>
                      </a:r>
                    </a:p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547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President’s 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$197,496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$76,429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$80,000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584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EOO</a:t>
                      </a:r>
                      <a:r>
                        <a:rPr lang="en-US" baseline="0" dirty="0" smtClean="0"/>
                        <a:t> Gala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$264,052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$145,000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225,000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113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$197,496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$340,481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305,000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89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35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546551"/>
            <a:ext cx="10058400" cy="1371600"/>
          </a:xfrm>
        </p:spPr>
        <p:txBody>
          <a:bodyPr/>
          <a:lstStyle/>
          <a:p>
            <a:pPr algn="ctr"/>
            <a:r>
              <a:rPr lang="en-US" dirty="0" smtClean="0"/>
              <a:t>Questions and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5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Cover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Review Budget Process/Timeline</a:t>
            </a:r>
          </a:p>
          <a:p>
            <a:r>
              <a:rPr lang="en-US" sz="2000" dirty="0" smtClean="0"/>
              <a:t>Background/Review</a:t>
            </a:r>
          </a:p>
          <a:p>
            <a:r>
              <a:rPr lang="en-US" sz="2000" dirty="0" smtClean="0"/>
              <a:t>Strategic Plan Implementation</a:t>
            </a:r>
          </a:p>
          <a:p>
            <a:r>
              <a:rPr lang="en-US" sz="2000" dirty="0" smtClean="0"/>
              <a:t>Key items/proposed changes</a:t>
            </a:r>
          </a:p>
          <a:p>
            <a:pPr lvl="1"/>
            <a:r>
              <a:rPr lang="en-US" sz="1800" dirty="0" smtClean="0"/>
              <a:t>Use of Unrestricted Savings</a:t>
            </a:r>
          </a:p>
          <a:p>
            <a:r>
              <a:rPr lang="en-US" sz="2000" dirty="0" smtClean="0"/>
              <a:t>Questions &amp; Feedback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3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Process/Timeline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September Executive Committee: discuss key budget items and overall direction</a:t>
            </a:r>
          </a:p>
          <a:p>
            <a:r>
              <a:rPr lang="en-US" sz="2000" dirty="0" smtClean="0"/>
              <a:t>October Finance Committee meeting: Review &amp; provide feedback on proposed budget</a:t>
            </a:r>
          </a:p>
          <a:p>
            <a:r>
              <a:rPr lang="en-US" sz="2000" dirty="0" smtClean="0"/>
              <a:t>October 17 Board Meeting: First Review of Proposed 2019 Budget</a:t>
            </a:r>
          </a:p>
          <a:p>
            <a:r>
              <a:rPr lang="en-US" sz="2000" dirty="0" smtClean="0"/>
              <a:t>November 14 Board meeting: Adoption of 2019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5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Budget is organized into three categories:</a:t>
            </a:r>
          </a:p>
          <a:p>
            <a:pPr lvl="1"/>
            <a:r>
              <a:rPr lang="en-US" sz="2000" b="1" dirty="0" smtClean="0"/>
              <a:t>Operating</a:t>
            </a:r>
            <a:r>
              <a:rPr lang="en-US" sz="2000" dirty="0" smtClean="0"/>
              <a:t>: unrestricted revenue supporting our on-going operating expenses</a:t>
            </a:r>
          </a:p>
          <a:p>
            <a:pPr lvl="1"/>
            <a:r>
              <a:rPr lang="en-US" sz="2000" b="1" dirty="0" smtClean="0"/>
              <a:t>Restricted</a:t>
            </a:r>
            <a:r>
              <a:rPr lang="en-US" sz="2000" dirty="0" smtClean="0"/>
              <a:t>: income with specific purpose</a:t>
            </a:r>
          </a:p>
          <a:p>
            <a:pPr lvl="1"/>
            <a:r>
              <a:rPr lang="en-US" sz="2000" b="1" dirty="0" smtClean="0"/>
              <a:t>Unrestricted Savings</a:t>
            </a:r>
            <a:r>
              <a:rPr lang="en-US" sz="2000" dirty="0" smtClean="0"/>
              <a:t>: accumulated assets the board has ability to spend for any purpose (including operations). </a:t>
            </a:r>
          </a:p>
          <a:p>
            <a:pPr lvl="2"/>
            <a:r>
              <a:rPr lang="en-US" sz="1800" dirty="0" smtClean="0"/>
              <a:t>Currently we have a $200,000 Board Designated Operating Reserve.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Board adopted a Strategic Plan on August 9, 2017.</a:t>
            </a:r>
          </a:p>
          <a:p>
            <a:r>
              <a:rPr lang="en-US" sz="2400" dirty="0" smtClean="0"/>
              <a:t>The plan establishes an overall direction and framework for the Foundation to </a:t>
            </a:r>
            <a:r>
              <a:rPr lang="en-US" sz="2400" dirty="0" smtClean="0">
                <a:solidFill>
                  <a:srgbClr val="FF0000"/>
                </a:solidFill>
              </a:rPr>
              <a:t>continue growing</a:t>
            </a:r>
            <a:r>
              <a:rPr lang="en-US" sz="2400" dirty="0" smtClean="0"/>
              <a:t>; for example:</a:t>
            </a:r>
          </a:p>
          <a:p>
            <a:pPr lvl="1"/>
            <a:r>
              <a:rPr lang="en-US" sz="2000" dirty="0"/>
              <a:t>Expand scholarship program for incoming </a:t>
            </a:r>
            <a:r>
              <a:rPr lang="en-US" sz="2000" dirty="0" smtClean="0"/>
              <a:t>students</a:t>
            </a:r>
          </a:p>
          <a:p>
            <a:pPr lvl="1"/>
            <a:r>
              <a:rPr lang="en-US" sz="2000" dirty="0"/>
              <a:t>Promote and expand student </a:t>
            </a:r>
            <a:r>
              <a:rPr lang="en-US" sz="2000" dirty="0" smtClean="0"/>
              <a:t>programs</a:t>
            </a:r>
          </a:p>
          <a:p>
            <a:pPr lvl="1"/>
            <a:r>
              <a:rPr lang="en-US" sz="2000" dirty="0"/>
              <a:t>Increase scholarships for current </a:t>
            </a:r>
            <a:r>
              <a:rPr lang="en-US" sz="2000" dirty="0" smtClean="0"/>
              <a:t>students</a:t>
            </a:r>
          </a:p>
          <a:p>
            <a:pPr lvl="1"/>
            <a:r>
              <a:rPr lang="en-US" sz="2000" dirty="0"/>
              <a:t>Expand Business Partners </a:t>
            </a:r>
            <a:r>
              <a:rPr lang="en-US" sz="2000" dirty="0" smtClean="0"/>
              <a:t>program</a:t>
            </a:r>
          </a:p>
          <a:p>
            <a:pPr lvl="1"/>
            <a:r>
              <a:rPr lang="en-US" sz="2000" dirty="0"/>
              <a:t>Grow and retain donor </a:t>
            </a:r>
            <a:r>
              <a:rPr lang="en-US" sz="2000" dirty="0" smtClean="0"/>
              <a:t>base</a:t>
            </a:r>
          </a:p>
          <a:p>
            <a:pPr lvl="1"/>
            <a:r>
              <a:rPr lang="en-US" sz="2000" dirty="0"/>
              <a:t>Increase awareness and membership in Legacy </a:t>
            </a:r>
            <a:r>
              <a:rPr lang="en-US" sz="2000" dirty="0" smtClean="0"/>
              <a:t>Society</a:t>
            </a:r>
          </a:p>
        </p:txBody>
      </p:sp>
    </p:spTree>
    <p:extLst>
      <p:ext uri="{BB962C8B-B14F-4D97-AF65-F5344CB8AC3E}">
        <p14:creationId xmlns:p14="http://schemas.microsoft.com/office/powerpoint/2010/main" val="332229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Key items/Proposed </a:t>
            </a:r>
            <a:r>
              <a:rPr lang="en-US" dirty="0" smtClean="0"/>
              <a:t>changes in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Increased </a:t>
            </a:r>
            <a:r>
              <a:rPr lang="en-US" sz="2000" dirty="0" smtClean="0"/>
              <a:t>marketing resources</a:t>
            </a:r>
            <a:endParaRPr lang="en-US" sz="2000" dirty="0"/>
          </a:p>
          <a:p>
            <a:r>
              <a:rPr lang="en-US" sz="2000" dirty="0" smtClean="0"/>
              <a:t>Additional staff costs/restructuring</a:t>
            </a:r>
          </a:p>
          <a:p>
            <a:r>
              <a:rPr lang="en-US" sz="2000" dirty="0" smtClean="0"/>
              <a:t>Evening of Opportunity Gala</a:t>
            </a:r>
          </a:p>
        </p:txBody>
      </p:sp>
    </p:spTree>
    <p:extLst>
      <p:ext uri="{BB962C8B-B14F-4D97-AF65-F5344CB8AC3E}">
        <p14:creationId xmlns:p14="http://schemas.microsoft.com/office/powerpoint/2010/main" val="89128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items/Proposed changes in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Significant legacy gifts:</a:t>
            </a:r>
          </a:p>
          <a:p>
            <a:pPr lvl="1"/>
            <a:r>
              <a:rPr lang="en-US" sz="1800" dirty="0" smtClean="0"/>
              <a:t>$1,000,000 Scholarship Endowment (Restricted)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BD </a:t>
            </a:r>
            <a:r>
              <a:rPr lang="en-US" sz="1800" smtClean="0"/>
              <a:t>Unrestricted </a:t>
            </a:r>
            <a:r>
              <a:rPr lang="en-US" sz="1800" smtClean="0"/>
              <a:t>bequest</a:t>
            </a:r>
            <a:endParaRPr lang="en-US" sz="1800" dirty="0" smtClean="0"/>
          </a:p>
          <a:p>
            <a:r>
              <a:rPr lang="en-US" sz="2000" dirty="0" smtClean="0"/>
              <a:t>Discontinued First 5 Grant (which affects unrestricted revenue/expenses)</a:t>
            </a:r>
          </a:p>
          <a:p>
            <a:r>
              <a:rPr lang="en-US" sz="2000" dirty="0" smtClean="0"/>
              <a:t>Continue investing in marketing </a:t>
            </a:r>
          </a:p>
          <a:p>
            <a:r>
              <a:rPr lang="en-US" sz="2000" dirty="0" smtClean="0"/>
              <a:t>Minor increase in Payroll </a:t>
            </a:r>
            <a:r>
              <a:rPr lang="en-US" sz="2000" dirty="0" smtClean="0"/>
              <a:t>&amp; increase in </a:t>
            </a:r>
            <a:r>
              <a:rPr lang="en-US" sz="2000" dirty="0" smtClean="0"/>
              <a:t>Benefits costs </a:t>
            </a:r>
            <a:r>
              <a:rPr lang="en-US" sz="2000" dirty="0" smtClean="0"/>
              <a:t>(totaling 7.8%)</a:t>
            </a:r>
            <a:endParaRPr lang="en-US" sz="2000" dirty="0" smtClean="0"/>
          </a:p>
          <a:p>
            <a:r>
              <a:rPr lang="en-US" sz="2000" dirty="0" smtClean="0"/>
              <a:t>Continued shift in unrestricted revenue from PC to Evening of Opportunity – ultimately, an increase in combined Unrestricted revenue.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396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Unrestricted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Our long-term plan (initiated in 2014) was to reduce our reliance on unrestricted savings to balance our budget.</a:t>
            </a:r>
          </a:p>
          <a:p>
            <a:r>
              <a:rPr lang="en-US" sz="2000" dirty="0" smtClean="0"/>
              <a:t>Each year we have been incrementally reducing these “draw downs,” with the goal of using 4-6% of the total balance by 2019. This would match our annual distribution on restricted endowments and thus preserve the unrestricted savings indefinitely.</a:t>
            </a:r>
          </a:p>
          <a:p>
            <a:r>
              <a:rPr lang="en-US" sz="2000" dirty="0" smtClean="0"/>
              <a:t>In 2018, the budget allows us to meet on-going expenses with on-going costs, but also allows us to </a:t>
            </a:r>
            <a:r>
              <a:rPr lang="en-US" sz="2000" dirty="0" smtClean="0"/>
              <a:t>use</a:t>
            </a:r>
            <a:r>
              <a:rPr lang="en-US" sz="2000" dirty="0" smtClean="0"/>
              <a:t> an additional $40,000 to support implementing the Strategic Plan. This is how we funded the increase in marketing </a:t>
            </a:r>
            <a:r>
              <a:rPr lang="en-US" sz="2000" dirty="0" smtClean="0"/>
              <a:t>this year.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3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of Unrestricted </a:t>
            </a:r>
            <a:r>
              <a:rPr lang="en-US" dirty="0" smtClean="0"/>
              <a:t>Savings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2017, our Unrestricted Fund balance was $516,889. We also have $129,138 in an Operating Endowment Fund, so total unrestricted savings of $646,027.</a:t>
            </a:r>
          </a:p>
          <a:p>
            <a:r>
              <a:rPr lang="en-US" dirty="0" smtClean="0"/>
              <a:t>If we “draw down” 5% this year, that would mean spending </a:t>
            </a:r>
            <a:r>
              <a:rPr lang="en-US" dirty="0"/>
              <a:t>$</a:t>
            </a:r>
            <a:r>
              <a:rPr lang="en-US" dirty="0" smtClean="0"/>
              <a:t>32,300 in 2019.</a:t>
            </a:r>
          </a:p>
          <a:p>
            <a:r>
              <a:rPr lang="en-US" dirty="0" smtClean="0"/>
              <a:t>To continue marketing at current levels, we would need to increase that spend to </a:t>
            </a:r>
            <a:endParaRPr lang="en-US" dirty="0"/>
          </a:p>
          <a:p>
            <a:r>
              <a:rPr lang="en-US" dirty="0"/>
              <a:t>However, if the unrestricted legacy gift we are expecting to receive in 2019 is greater than </a:t>
            </a:r>
            <a:r>
              <a:rPr lang="en-US" dirty="0" smtClean="0"/>
              <a:t>$15k</a:t>
            </a:r>
            <a:r>
              <a:rPr lang="en-US" dirty="0"/>
              <a:t>, we will not need to use as much of the unrestricted savings.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09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39345</TotalTime>
  <Words>538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Savon</vt:lpstr>
      <vt:lpstr>BUDGET DISCUSSION</vt:lpstr>
      <vt:lpstr>Topics To Cover Today</vt:lpstr>
      <vt:lpstr>Process/Timeline</vt:lpstr>
      <vt:lpstr>Background/Review</vt:lpstr>
      <vt:lpstr>Strategic Plan Implementation</vt:lpstr>
      <vt:lpstr>Key items/Proposed changes in 2018</vt:lpstr>
      <vt:lpstr>Key items/Proposed changes in 2019</vt:lpstr>
      <vt:lpstr>Use of Unrestricted Savings</vt:lpstr>
      <vt:lpstr>Use of Unrestricted Savings continued…</vt:lpstr>
      <vt:lpstr>President’s Circle to Evening of Opportunity Gala</vt:lpstr>
      <vt:lpstr>Questions and Feedback</vt:lpstr>
    </vt:vector>
  </TitlesOfParts>
  <Company>Monterey Peninsula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DISCUSSION</dc:title>
  <dc:creator>Rebecca "Beccie" Michael</dc:creator>
  <cp:lastModifiedBy>Rebecca "Beccie" Michael</cp:lastModifiedBy>
  <cp:revision>46</cp:revision>
  <dcterms:created xsi:type="dcterms:W3CDTF">2017-08-18T20:02:53Z</dcterms:created>
  <dcterms:modified xsi:type="dcterms:W3CDTF">2018-10-08T23:45:19Z</dcterms:modified>
</cp:coreProperties>
</file>