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8" r:id="rId3"/>
    <p:sldId id="298" r:id="rId4"/>
    <p:sldId id="299" r:id="rId5"/>
    <p:sldId id="292" r:id="rId6"/>
    <p:sldId id="300" r:id="rId7"/>
    <p:sldId id="293" r:id="rId8"/>
    <p:sldId id="294" r:id="rId9"/>
    <p:sldId id="296" r:id="rId10"/>
    <p:sldId id="312" r:id="rId11"/>
    <p:sldId id="305" r:id="rId12"/>
    <p:sldId id="311" r:id="rId13"/>
    <p:sldId id="307" r:id="rId14"/>
    <p:sldId id="306" r:id="rId15"/>
    <p:sldId id="310" r:id="rId16"/>
    <p:sldId id="309" r:id="rId17"/>
    <p:sldId id="302" r:id="rId18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E0FEC0FC-CA38-42C2-B282-4C2F417B69B4}">
          <p14:sldIdLst>
            <p14:sldId id="256"/>
            <p14:sldId id="268"/>
            <p14:sldId id="298"/>
            <p14:sldId id="299"/>
            <p14:sldId id="292"/>
            <p14:sldId id="300"/>
            <p14:sldId id="293"/>
            <p14:sldId id="294"/>
            <p14:sldId id="296"/>
            <p14:sldId id="312"/>
            <p14:sldId id="305"/>
            <p14:sldId id="311"/>
            <p14:sldId id="307"/>
            <p14:sldId id="306"/>
            <p14:sldId id="310"/>
            <p14:sldId id="309"/>
            <p14:sldId id="302"/>
          </p14:sldIdLst>
        </p14:section>
      </p14:sectionLst>
    </p:ext>
    <p:ext uri="{EFAFB233-063F-42B5-8137-9DF3F51BA10A}">
      <p15:sldGuideLst xmlns:mc="http://schemas.openxmlformats.org/markup-compatibility/2006" xmlns:mv="urn:schemas-microsoft-com:mac:vml"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mc="http://schemas.openxmlformats.org/markup-compatibility/2006" xmlns:mv="urn:schemas-microsoft-com:mac:vml"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485" autoAdjust="0"/>
  </p:normalViewPr>
  <p:slideViewPr>
    <p:cSldViewPr>
      <p:cViewPr>
        <p:scale>
          <a:sx n="90" d="100"/>
          <a:sy n="90" d="100"/>
        </p:scale>
        <p:origin x="-1608" y="-1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9A5A8B6-AA46-483B-8100-B396802B9F1C}" type="datetimeFigureOut">
              <a:rPr lang="en-US" smtClean="0"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F091F613-50EB-41B1-B9FF-F87D39BA22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4239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0EC66979-FAE3-404F-934F-8E1CD111608E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4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8"/>
            <a:ext cx="3011699" cy="46180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D04A73DE-677C-4399-AAFD-C644F260F19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72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296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88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9118FB-27BE-D445-AF16-F344181A7A17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79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429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429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894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4A73DE-677C-4399-AAFD-C644F260F19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5164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0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fld id="{36F3DD48-45A5-405E-ADB6-2EAB3BB8A53F}" type="datetimeFigureOut">
              <a:rPr lang="en-US" smtClean="0"/>
              <a:pPr/>
              <a:t>2/10/2015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6513D0B5-9313-44F2-8F5D-F0B8BB39D2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8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Student Achievement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559040" cy="4703136"/>
          </a:xfrm>
        </p:spPr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sz="3000" dirty="0" smtClean="0"/>
              <a:t>A first look at MPC’s institution-set standards</a:t>
            </a:r>
            <a:endParaRPr lang="en-US" sz="3000" dirty="0"/>
          </a:p>
          <a:p>
            <a:endParaRPr lang="en-US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r>
              <a:rPr lang="en-US" sz="1800" dirty="0" smtClean="0"/>
              <a:t>Rosaleen Ryan, Institutional Researcher</a:t>
            </a:r>
          </a:p>
          <a:p>
            <a:r>
              <a:rPr lang="en-US" sz="1800" dirty="0" smtClean="0"/>
              <a:t>Catherine Webb, Accreditation Liaison Officer</a:t>
            </a:r>
          </a:p>
          <a:p>
            <a:endParaRPr lang="en-US" sz="1800" dirty="0" smtClean="0"/>
          </a:p>
          <a:p>
            <a:r>
              <a:rPr lang="en-US" sz="1800" dirty="0" smtClean="0"/>
              <a:t>Presented to the MPC </a:t>
            </a:r>
            <a:r>
              <a:rPr lang="en-US" sz="1800" smtClean="0"/>
              <a:t>Governing Board, </a:t>
            </a:r>
            <a:r>
              <a:rPr lang="en-US" sz="1800" dirty="0" smtClean="0"/>
              <a:t>30 Jan. 2015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56001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32192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Today we’ll look at: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sz="2800" dirty="0" smtClean="0"/>
          </a:p>
          <a:p>
            <a:r>
              <a:rPr lang="en-US" sz="2800" dirty="0" smtClean="0"/>
              <a:t>Course completion rate</a:t>
            </a:r>
          </a:p>
          <a:p>
            <a:r>
              <a:rPr lang="en-US" sz="2800" dirty="0" smtClean="0"/>
              <a:t>Degree awards</a:t>
            </a:r>
          </a:p>
          <a:p>
            <a:r>
              <a:rPr lang="en-US" sz="2800" dirty="0" smtClean="0"/>
              <a:t>Certificate awards</a:t>
            </a:r>
          </a:p>
          <a:p>
            <a:r>
              <a:rPr lang="en-US" sz="2800" dirty="0" smtClean="0"/>
              <a:t>Transfers</a:t>
            </a:r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671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Course Completion Rate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en-US" sz="2400" dirty="0" smtClean="0"/>
              <a:t>Defined as:</a:t>
            </a:r>
          </a:p>
          <a:p>
            <a:pPr marL="82296" indent="0">
              <a:buNone/>
            </a:pPr>
            <a:r>
              <a:rPr lang="en-US" sz="2400" dirty="0" smtClean="0"/>
              <a:t>Course success count ÷ Course enrollment count</a:t>
            </a: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 smtClean="0"/>
          </a:p>
          <a:p>
            <a:pPr marL="174625" indent="0">
              <a:buNone/>
            </a:pPr>
            <a:r>
              <a:rPr lang="en-US" sz="1200" i="1" dirty="0" smtClean="0"/>
              <a:t/>
            </a:r>
            <a:br>
              <a:rPr lang="en-US" sz="1200" i="1" dirty="0" smtClean="0"/>
            </a:br>
            <a:r>
              <a:rPr lang="en-US" sz="1200" i="1" dirty="0" smtClean="0"/>
              <a:t>Data </a:t>
            </a:r>
            <a:r>
              <a:rPr lang="en-US" sz="1200" i="1" dirty="0"/>
              <a:t>Source: CCCCO DataMart, Retention/Success Rate </a:t>
            </a:r>
            <a:r>
              <a:rPr lang="en-US" sz="1200" i="1" dirty="0" smtClean="0"/>
              <a:t>Report</a:t>
            </a:r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Five-Year </a:t>
            </a:r>
            <a:r>
              <a:rPr lang="en-US" sz="2000" dirty="0"/>
              <a:t>Mean</a:t>
            </a:r>
            <a:r>
              <a:rPr lang="en-US" sz="2000" dirty="0" smtClean="0"/>
              <a:t>:	71.5</a:t>
            </a:r>
            <a:r>
              <a:rPr lang="en-US" sz="2000" dirty="0"/>
              <a:t>%</a:t>
            </a:r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less Standard </a:t>
            </a:r>
            <a:r>
              <a:rPr lang="en-US" sz="2000" dirty="0"/>
              <a:t>Deviation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n-US" sz="2000" dirty="0" smtClean="0"/>
              <a:t>- 2.1</a:t>
            </a:r>
            <a:r>
              <a:rPr lang="en-US" sz="2000" dirty="0"/>
              <a:t>%</a:t>
            </a:r>
          </a:p>
          <a:p>
            <a:pPr marL="574675" indent="0">
              <a:buNone/>
              <a:tabLst>
                <a:tab pos="5486400" algn="r"/>
              </a:tabLst>
            </a:pPr>
            <a:endParaRPr lang="en-US" sz="2000" b="1" dirty="0" smtClean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 smtClean="0"/>
              <a:t>Current standard:</a:t>
            </a:r>
            <a:r>
              <a:rPr lang="en-US" sz="2000" b="1" dirty="0"/>
              <a:t>	69.4%</a:t>
            </a:r>
            <a:endParaRPr lang="en-US" sz="2000" dirty="0"/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362293"/>
              </p:ext>
            </p:extLst>
          </p:nvPr>
        </p:nvGraphicFramePr>
        <p:xfrm>
          <a:off x="1676400" y="2750818"/>
          <a:ext cx="6553202" cy="5597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2557"/>
                <a:gridCol w="702129"/>
                <a:gridCol w="702129"/>
                <a:gridCol w="702129"/>
                <a:gridCol w="702129"/>
                <a:gridCol w="702129"/>
              </a:tblGrid>
              <a:tr h="24642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F09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F13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935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Overall Credit Success Rate: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69.4%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69.1%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72.9%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73.0%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73.0%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6400800" y="4953000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0033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Degree Completion, Part 1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Defined as:</a:t>
            </a:r>
          </a:p>
          <a:p>
            <a:pPr marL="82296" indent="0">
              <a:buNone/>
            </a:pPr>
            <a:r>
              <a:rPr lang="en-US" sz="2400" dirty="0" smtClean="0"/>
              <a:t>Number of degrees awarded</a:t>
            </a:r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r>
              <a:rPr lang="en-US" sz="1200" i="1" dirty="0" smtClean="0"/>
              <a:t>Data </a:t>
            </a:r>
            <a:r>
              <a:rPr lang="en-US" sz="1200" i="1" dirty="0"/>
              <a:t>Source: CCCCO DataMart, Program Awards Report (Degrees); MIS Referential Files (Students)</a:t>
            </a: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Five-Year </a:t>
            </a:r>
            <a:r>
              <a:rPr lang="en-US" sz="2000" dirty="0"/>
              <a:t>Mean</a:t>
            </a:r>
            <a:r>
              <a:rPr lang="en-US" sz="2000" dirty="0" smtClean="0"/>
              <a:t>:	384.0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less Standard </a:t>
            </a:r>
            <a:r>
              <a:rPr lang="en-US" sz="2000" dirty="0"/>
              <a:t>Deviation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n-US" sz="2000" dirty="0" smtClean="0"/>
              <a:t>- 36.8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/>
              <a:t>	</a:t>
            </a:r>
            <a:r>
              <a:rPr lang="en-US" sz="2000" dirty="0" smtClean="0"/>
              <a:t>347.2</a:t>
            </a:r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 smtClean="0"/>
              <a:t>Current standard: </a:t>
            </a:r>
            <a:r>
              <a:rPr lang="en-US" sz="2000" b="1" dirty="0"/>
              <a:t>	</a:t>
            </a:r>
            <a:r>
              <a:rPr lang="en-US" sz="2000" b="1" dirty="0" smtClean="0"/>
              <a:t>347</a:t>
            </a:r>
            <a:endParaRPr lang="en-US" sz="2000" dirty="0">
              <a:solidFill>
                <a:schemeClr val="bg1"/>
              </a:solidFill>
            </a:endParaRP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367132" y="4885664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1157837"/>
              </p:ext>
            </p:extLst>
          </p:nvPr>
        </p:nvGraphicFramePr>
        <p:xfrm>
          <a:off x="1676398" y="2872326"/>
          <a:ext cx="6553203" cy="48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71802"/>
                <a:gridCol w="572357"/>
                <a:gridCol w="752261"/>
                <a:gridCol w="752261"/>
                <a:gridCol w="752261"/>
                <a:gridCol w="752261"/>
              </a:tblGrid>
              <a:tr h="24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08-09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09-10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10-11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12-13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Degrees awarded: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368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365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433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9837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Degree Completion, Part 2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Defined as:</a:t>
            </a:r>
          </a:p>
          <a:p>
            <a:pPr marL="82296" indent="0">
              <a:buNone/>
            </a:pPr>
            <a:r>
              <a:rPr lang="en-US" sz="2400" dirty="0" smtClean="0"/>
              <a:t>Number of students (unduplicated) receiving a degree </a:t>
            </a:r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r>
              <a:rPr lang="en-US" sz="1200" i="1" dirty="0" smtClean="0"/>
              <a:t>Data </a:t>
            </a:r>
            <a:r>
              <a:rPr lang="en-US" sz="1200" i="1" dirty="0"/>
              <a:t>Source: CCCCO DataMart, Program Awards Report (Degrees); MIS Referential Files (Students)</a:t>
            </a: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Five-Year </a:t>
            </a:r>
            <a:r>
              <a:rPr lang="en-US" sz="2000" dirty="0"/>
              <a:t>Mean</a:t>
            </a:r>
            <a:r>
              <a:rPr lang="en-US" sz="2000" dirty="0" smtClean="0"/>
              <a:t>:	356.6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less Standard </a:t>
            </a:r>
            <a:r>
              <a:rPr lang="en-US" sz="2000" dirty="0"/>
              <a:t>Deviation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bg1"/>
                </a:solidFill>
              </a:rPr>
              <a:t>0</a:t>
            </a:r>
            <a:r>
              <a:rPr lang="en-US" sz="2000" dirty="0" smtClean="0"/>
              <a:t>29.1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/>
              <a:t>	</a:t>
            </a:r>
            <a:r>
              <a:rPr lang="en-US" sz="2000" dirty="0" smtClean="0"/>
              <a:t>327.5</a:t>
            </a:r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 smtClean="0"/>
              <a:t>Current standard:</a:t>
            </a:r>
            <a:r>
              <a:rPr lang="en-US" sz="2000" b="1" dirty="0"/>
              <a:t>	</a:t>
            </a:r>
            <a:r>
              <a:rPr lang="en-US" sz="2000" b="1" dirty="0" smtClean="0"/>
              <a:t>327</a:t>
            </a:r>
            <a:endParaRPr lang="en-US" sz="2000" dirty="0">
              <a:solidFill>
                <a:schemeClr val="bg1"/>
              </a:solidFill>
            </a:endParaRP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00800" y="4876800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059232"/>
              </p:ext>
            </p:extLst>
          </p:nvPr>
        </p:nvGraphicFramePr>
        <p:xfrm>
          <a:off x="1676398" y="2842435"/>
          <a:ext cx="6553201" cy="48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556"/>
                <a:gridCol w="705729"/>
                <a:gridCol w="705729"/>
                <a:gridCol w="705729"/>
                <a:gridCol w="705729"/>
                <a:gridCol w="705729"/>
              </a:tblGrid>
              <a:tr h="24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08-09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09-10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10-11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12-13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students receiving a degree: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357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349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381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384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041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Certificate Completion, Part 1 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 smtClean="0"/>
              <a:t>Defined as:</a:t>
            </a:r>
          </a:p>
          <a:p>
            <a:pPr marL="82296" indent="0">
              <a:buNone/>
            </a:pPr>
            <a:r>
              <a:rPr lang="en-US" sz="2400" dirty="0" smtClean="0"/>
              <a:t>Number of certificates awarded</a:t>
            </a:r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r>
              <a:rPr lang="en-US" sz="1200" i="1" dirty="0" smtClean="0"/>
              <a:t>Data </a:t>
            </a:r>
            <a:r>
              <a:rPr lang="en-US" sz="1200" i="1" dirty="0"/>
              <a:t>Source: CCCCO DataMart, Program Awards Report (Degrees); MIS Referential Files (Students)</a:t>
            </a: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Five-Year </a:t>
            </a:r>
            <a:r>
              <a:rPr lang="en-US" sz="2000" dirty="0"/>
              <a:t>Mean</a:t>
            </a:r>
            <a:r>
              <a:rPr lang="en-US" sz="2000" dirty="0" smtClean="0"/>
              <a:t>:	68.8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less Standard </a:t>
            </a:r>
            <a:r>
              <a:rPr lang="en-US" sz="2000" dirty="0"/>
              <a:t>Deviation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n-US" sz="2000" dirty="0" smtClean="0"/>
              <a:t>- 29.0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/>
              <a:t>	</a:t>
            </a:r>
            <a:r>
              <a:rPr lang="en-US" sz="2000" dirty="0" smtClean="0"/>
              <a:t>39.8</a:t>
            </a:r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 smtClean="0"/>
              <a:t>Current standard: </a:t>
            </a:r>
            <a:r>
              <a:rPr lang="en-US" sz="2000" b="1" dirty="0"/>
              <a:t>	</a:t>
            </a:r>
            <a:r>
              <a:rPr lang="en-US" sz="2000" b="1" dirty="0" smtClean="0"/>
              <a:t>39</a:t>
            </a:r>
            <a:endParaRPr lang="en-US" sz="2000" dirty="0">
              <a:solidFill>
                <a:schemeClr val="bg1"/>
              </a:solidFill>
            </a:endParaRP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77000" y="4885664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996874"/>
              </p:ext>
            </p:extLst>
          </p:nvPr>
        </p:nvGraphicFramePr>
        <p:xfrm>
          <a:off x="1676398" y="2824727"/>
          <a:ext cx="6553202" cy="48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8002"/>
                <a:gridCol w="640080"/>
                <a:gridCol w="716280"/>
                <a:gridCol w="716280"/>
                <a:gridCol w="716280"/>
                <a:gridCol w="716280"/>
              </a:tblGrid>
              <a:tr h="24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08-09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09-10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10-11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12-13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Certificates awarded</a:t>
                      </a:r>
                      <a:r>
                        <a:rPr lang="en-US" sz="1200" dirty="0">
                          <a:effectLst/>
                        </a:rPr>
                        <a:t>: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105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89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39144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Certificate Completion, Part 2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r>
              <a:rPr lang="en-US" sz="2400" dirty="0"/>
              <a:t>Defined as:</a:t>
            </a:r>
          </a:p>
          <a:p>
            <a:pPr marL="82296" indent="0">
              <a:buNone/>
            </a:pPr>
            <a:r>
              <a:rPr lang="en-US" sz="2400" dirty="0" smtClean="0"/>
              <a:t>Number of students (unduplicated) receiving a certificate</a:t>
            </a:r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r>
              <a:rPr lang="en-US" sz="1200" i="1" dirty="0" smtClean="0"/>
              <a:t>Data </a:t>
            </a:r>
            <a:r>
              <a:rPr lang="en-US" sz="1200" i="1" dirty="0"/>
              <a:t>Source: CCCCO DataMart, Program Awards Report (Degrees); MIS Referential Files (Students)</a:t>
            </a: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Five-Year </a:t>
            </a:r>
            <a:r>
              <a:rPr lang="en-US" sz="2000" dirty="0"/>
              <a:t>Mean</a:t>
            </a:r>
            <a:r>
              <a:rPr lang="en-US" sz="2000" dirty="0" smtClean="0"/>
              <a:t>:	65.0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less Standard </a:t>
            </a:r>
            <a:r>
              <a:rPr lang="en-US" sz="2000" dirty="0"/>
              <a:t>Deviation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n-US" sz="2000" dirty="0" smtClean="0"/>
              <a:t>- 27.1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/>
              <a:t>	</a:t>
            </a:r>
            <a:r>
              <a:rPr lang="en-US" sz="2000" dirty="0" smtClean="0"/>
              <a:t>37.9</a:t>
            </a:r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 smtClean="0"/>
              <a:t>Current standard: </a:t>
            </a:r>
            <a:r>
              <a:rPr lang="en-US" sz="2000" b="1" dirty="0"/>
              <a:t>	</a:t>
            </a:r>
            <a:r>
              <a:rPr lang="en-US" sz="2000" b="1" dirty="0" smtClean="0"/>
              <a:t>37</a:t>
            </a:r>
            <a:endParaRPr lang="en-US" sz="2000" dirty="0">
              <a:solidFill>
                <a:schemeClr val="bg1"/>
              </a:solidFill>
            </a:endParaRP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77000" y="4885664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440236"/>
              </p:ext>
            </p:extLst>
          </p:nvPr>
        </p:nvGraphicFramePr>
        <p:xfrm>
          <a:off x="1676398" y="2824727"/>
          <a:ext cx="6553204" cy="4804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00402"/>
                <a:gridCol w="761650"/>
                <a:gridCol w="647788"/>
                <a:gridCol w="647788"/>
                <a:gridCol w="647788"/>
                <a:gridCol w="647788"/>
              </a:tblGrid>
              <a:tr h="24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08-09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09-10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10-11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12-13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Number of students receiving a </a:t>
                      </a:r>
                      <a:r>
                        <a:rPr lang="en-US" sz="1200" dirty="0" smtClean="0">
                          <a:effectLst/>
                        </a:rPr>
                        <a:t>certificate: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35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62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44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100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84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1580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Transfer to 4-year College or University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2296" indent="0">
              <a:buNone/>
            </a:pPr>
            <a:r>
              <a:rPr lang="en-US" sz="2400" dirty="0" smtClean="0"/>
              <a:t>Defined as:</a:t>
            </a:r>
          </a:p>
          <a:p>
            <a:pPr marL="82296" indent="0">
              <a:buNone/>
            </a:pPr>
            <a:r>
              <a:rPr lang="en-US" sz="2400" dirty="0" smtClean="0"/>
              <a:t>Number of students who successfully transfer to a 4-year</a:t>
            </a:r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endParaRPr lang="en-US" sz="1200" i="1" dirty="0" smtClean="0"/>
          </a:p>
          <a:p>
            <a:pPr marL="174625" indent="0">
              <a:buNone/>
            </a:pPr>
            <a:endParaRPr lang="en-US" sz="1200" i="1" dirty="0"/>
          </a:p>
          <a:p>
            <a:pPr marL="174625" indent="0">
              <a:buNone/>
            </a:pPr>
            <a:r>
              <a:rPr lang="en-US" sz="1200" i="1" dirty="0"/>
              <a:t/>
            </a:r>
            <a:br>
              <a:rPr lang="en-US" sz="1200" i="1" dirty="0"/>
            </a:br>
            <a:r>
              <a:rPr lang="en-US" sz="1200" i="1" dirty="0"/>
              <a:t>Data Sources: CCCCO DataMart Transfer Volume (ISP, OOS); CSU Analytic Studies (CSU), CCCCO Student Services Transfer and Articulation (UC)</a:t>
            </a:r>
            <a:endParaRPr lang="en-US" sz="1200" i="1" dirty="0" smtClean="0"/>
          </a:p>
          <a:p>
            <a:pPr marL="174625" indent="0">
              <a:buNone/>
            </a:pPr>
            <a:endParaRPr lang="en-US" sz="1200" i="1" dirty="0" smtClean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Five-Year </a:t>
            </a:r>
            <a:r>
              <a:rPr lang="en-US" sz="2000" dirty="0"/>
              <a:t>Mean</a:t>
            </a:r>
            <a:r>
              <a:rPr lang="en-US" sz="2000" dirty="0" smtClean="0"/>
              <a:t>:	493.2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dirty="0" smtClean="0"/>
              <a:t>less Standard </a:t>
            </a:r>
            <a:r>
              <a:rPr lang="en-US" sz="2000" dirty="0"/>
              <a:t>Deviation</a:t>
            </a:r>
            <a:r>
              <a:rPr lang="en-US" sz="2000" dirty="0" smtClean="0"/>
              <a:t>:</a:t>
            </a:r>
            <a:r>
              <a:rPr lang="en-US" sz="2000" dirty="0"/>
              <a:t>	</a:t>
            </a:r>
            <a:r>
              <a:rPr lang="en-US" sz="2000" dirty="0" smtClean="0"/>
              <a:t>- </a:t>
            </a:r>
            <a:r>
              <a:rPr lang="en-US" sz="2000" dirty="0" smtClean="0">
                <a:solidFill>
                  <a:schemeClr val="bg1"/>
                </a:solidFill>
              </a:rPr>
              <a:t>0</a:t>
            </a:r>
            <a:r>
              <a:rPr lang="en-US" sz="2000" dirty="0" smtClean="0"/>
              <a:t>67.3</a:t>
            </a:r>
            <a:endParaRPr lang="en-US" sz="2000" dirty="0"/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/>
              <a:t>	</a:t>
            </a:r>
            <a:r>
              <a:rPr lang="en-US" sz="2000" dirty="0" smtClean="0"/>
              <a:t>425.9</a:t>
            </a:r>
          </a:p>
          <a:p>
            <a:pPr marL="574675" indent="0">
              <a:buNone/>
              <a:tabLst>
                <a:tab pos="5486400" algn="r"/>
              </a:tabLst>
            </a:pPr>
            <a:r>
              <a:rPr lang="en-US" sz="2000" b="1" dirty="0" smtClean="0"/>
              <a:t>Current standard: </a:t>
            </a:r>
            <a:r>
              <a:rPr lang="en-US" sz="2000" b="1" dirty="0"/>
              <a:t>	</a:t>
            </a:r>
            <a:r>
              <a:rPr lang="en-US" sz="2000" b="1" dirty="0" smtClean="0"/>
              <a:t>425</a:t>
            </a:r>
            <a:endParaRPr lang="en-US" sz="2000" dirty="0">
              <a:solidFill>
                <a:schemeClr val="bg1"/>
              </a:solidFill>
            </a:endParaRPr>
          </a:p>
          <a:p>
            <a:pPr marL="82296" indent="0">
              <a:buNone/>
            </a:pPr>
            <a:endParaRPr lang="en-US" sz="2400" dirty="0" smtClean="0"/>
          </a:p>
          <a:p>
            <a:pPr marL="82296" indent="0">
              <a:buNone/>
            </a:pPr>
            <a:endParaRPr lang="en-US" sz="2400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400800" y="5202866"/>
            <a:ext cx="6858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4621741"/>
              </p:ext>
            </p:extLst>
          </p:nvPr>
        </p:nvGraphicFramePr>
        <p:xfrm>
          <a:off x="1676398" y="2286000"/>
          <a:ext cx="6553201" cy="15619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4556"/>
                <a:gridCol w="705729"/>
                <a:gridCol w="705729"/>
                <a:gridCol w="705729"/>
                <a:gridCol w="705729"/>
                <a:gridCol w="705729"/>
              </a:tblGrid>
              <a:tr h="24023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08-09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09-10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10-11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11-12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12-13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In-State Private: 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61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73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55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Out of State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141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156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150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151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132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CSU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216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257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272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204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UC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55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81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83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40237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US" sz="16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465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407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543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577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474</a:t>
                      </a:r>
                      <a:endParaRPr lang="en-US" sz="12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4422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22860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Next steps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82296" indent="0">
              <a:buNone/>
            </a:pPr>
            <a:endParaRPr lang="en-US" sz="2800" b="1" dirty="0" smtClean="0"/>
          </a:p>
          <a:p>
            <a:pPr marL="595312" lvl="1" indent="-514350">
              <a:spcBef>
                <a:spcPts val="600"/>
              </a:spcBef>
              <a:buSzPct val="80000"/>
              <a:buFont typeface="Wingdings 2"/>
              <a:buAutoNum type="arabicPeriod"/>
            </a:pPr>
            <a:r>
              <a:rPr lang="en-US" sz="2800" b="1" dirty="0" smtClean="0"/>
              <a:t>Calculate current standards for remaining categories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e.g., retention, licensure pass rate, job </a:t>
            </a:r>
            <a:r>
              <a:rPr lang="en-US" sz="2400" dirty="0"/>
              <a:t>placement rates for CTE programs, </a:t>
            </a:r>
            <a:r>
              <a:rPr lang="en-US" sz="2400" dirty="0" smtClean="0"/>
              <a:t> DE success rates, etc.)</a:t>
            </a:r>
            <a:endParaRPr lang="en-US" sz="2400" dirty="0"/>
          </a:p>
          <a:p>
            <a:pPr marL="595312" indent="-514350">
              <a:buFont typeface="Wingdings 2"/>
              <a:buAutoNum type="arabicPeriod"/>
            </a:pPr>
            <a:endParaRPr lang="en-US" sz="2800" b="1" dirty="0" smtClean="0"/>
          </a:p>
          <a:p>
            <a:pPr marL="595312" indent="-514350">
              <a:buFont typeface="+mj-lt"/>
              <a:buAutoNum type="arabicPeriod" startAt="2"/>
            </a:pPr>
            <a:r>
              <a:rPr lang="en-US" sz="2800" b="1" dirty="0" smtClean="0"/>
              <a:t>Identify </a:t>
            </a:r>
            <a:r>
              <a:rPr lang="en-US" sz="2800" b="1" dirty="0"/>
              <a:t>any other internal areas for which a baseline would be </a:t>
            </a:r>
            <a:r>
              <a:rPr lang="en-US" sz="2800" b="1" dirty="0" smtClean="0"/>
              <a:t>helpful (and calculate those)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400" dirty="0"/>
              <a:t>(e.g., FTES, Success rates in GE and/or CTE, % of students assessing into Basic Skills courses that complete Basic Skills courses) </a:t>
            </a:r>
          </a:p>
          <a:p>
            <a:pPr marL="595312" indent="-514350">
              <a:buAutoNum type="arabicPeriod" startAt="2"/>
            </a:pPr>
            <a:endParaRPr lang="en-US" sz="2400" dirty="0" smtClean="0"/>
          </a:p>
          <a:p>
            <a:pPr marL="595312" indent="-514350">
              <a:buFont typeface="+mj-lt"/>
              <a:buAutoNum type="arabicPeriod" startAt="2"/>
            </a:pPr>
            <a:r>
              <a:rPr lang="en-US" sz="2800" b="1" dirty="0" smtClean="0"/>
              <a:t>Continue disaggregating </a:t>
            </a:r>
            <a:r>
              <a:rPr lang="en-US" sz="2800" b="1" dirty="0"/>
              <a:t>the </a:t>
            </a:r>
            <a:r>
              <a:rPr lang="en-US" sz="2800" b="1" dirty="0" smtClean="0"/>
              <a:t>data to examine trends</a:t>
            </a:r>
            <a:endParaRPr lang="en-US" sz="2800" dirty="0" smtClean="0"/>
          </a:p>
          <a:p>
            <a:pPr marL="1141412" lvl="1" indent="-457200">
              <a:buFont typeface="+mj-lt"/>
              <a:buAutoNum type="alphaLcParenR"/>
            </a:pPr>
            <a:r>
              <a:rPr lang="en-US" sz="2400" dirty="0" smtClean="0"/>
              <a:t>By student </a:t>
            </a:r>
            <a:r>
              <a:rPr lang="en-US" sz="2400" dirty="0"/>
              <a:t>population </a:t>
            </a:r>
            <a:r>
              <a:rPr lang="en-US" sz="2400" dirty="0" smtClean="0"/>
              <a:t>group (in order to identify </a:t>
            </a:r>
            <a:r>
              <a:rPr lang="en-US" sz="2400" dirty="0"/>
              <a:t>any performance </a:t>
            </a:r>
            <a:r>
              <a:rPr lang="en-US" sz="2400" dirty="0" smtClean="0"/>
              <a:t>gaps)</a:t>
            </a:r>
          </a:p>
          <a:p>
            <a:pPr marL="1141412" lvl="1" indent="-457200">
              <a:buFont typeface="+mj-lt"/>
              <a:buAutoNum type="alphaLcParenR"/>
            </a:pPr>
            <a:r>
              <a:rPr lang="en-US" sz="2400" dirty="0" smtClean="0"/>
              <a:t>By program (to aid in Program Review)</a:t>
            </a:r>
          </a:p>
          <a:p>
            <a:pPr marL="1141412" lvl="1" indent="-457200">
              <a:buFont typeface="+mj-lt"/>
              <a:buAutoNum type="alphaLcParenR"/>
            </a:pPr>
            <a:r>
              <a:rPr lang="en-US" sz="2400" dirty="0" smtClean="0"/>
              <a:t>By instructional modality (to provide information about online learning)</a:t>
            </a:r>
          </a:p>
          <a:p>
            <a:pPr marL="595312" indent="-514350">
              <a:buFont typeface="+mj-lt"/>
              <a:buAutoNum type="alphaLcParenR"/>
            </a:pPr>
            <a:endParaRPr lang="en-US" sz="2800" dirty="0" smtClean="0"/>
          </a:p>
          <a:p>
            <a:pPr marL="82296" indent="0">
              <a:buNone/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1639667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What are Institution-set Standards?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059326"/>
          </a:xfrm>
        </p:spPr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Internal baselines </a:t>
            </a:r>
            <a:r>
              <a:rPr lang="en-US" sz="2400" dirty="0"/>
              <a:t>for student </a:t>
            </a:r>
            <a:r>
              <a:rPr lang="en-US" sz="2400" dirty="0" smtClean="0"/>
              <a:t>achievement</a:t>
            </a:r>
          </a:p>
          <a:p>
            <a:r>
              <a:rPr lang="en-US" sz="2400" dirty="0" smtClean="0"/>
              <a:t>Early indicators of areas that may need closer attention from the institution</a:t>
            </a:r>
          </a:p>
          <a:p>
            <a:r>
              <a:rPr lang="en-US" sz="2400" dirty="0" smtClean="0"/>
              <a:t>One method for determining whether we are accomplishing our mission </a:t>
            </a:r>
          </a:p>
          <a:p>
            <a:r>
              <a:rPr lang="en-US" sz="2400" dirty="0" smtClean="0"/>
              <a:t>US Department of Education requirements</a:t>
            </a:r>
            <a:endParaRPr lang="en-US" sz="2400" dirty="0"/>
          </a:p>
          <a:p>
            <a:pPr marL="82296" indent="0">
              <a:buNone/>
            </a:pPr>
            <a:endParaRPr lang="en-US" sz="2400" dirty="0"/>
          </a:p>
          <a:p>
            <a:pPr marL="82296" indent="0">
              <a:buNone/>
            </a:pPr>
            <a:endParaRPr lang="en-US" sz="2400" dirty="0"/>
          </a:p>
          <a:p>
            <a:pPr marL="82296" indent="0"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45511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are the requirements for institutions?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 smtClean="0"/>
              <a:t>US Dept. of Education requires </a:t>
            </a:r>
            <a:r>
              <a:rPr lang="en-US" sz="2800" b="1" dirty="0" smtClean="0"/>
              <a:t>institutions </a:t>
            </a:r>
            <a:r>
              <a:rPr lang="en-US" sz="2800" dirty="0" smtClean="0"/>
              <a:t>to:</a:t>
            </a:r>
          </a:p>
          <a:p>
            <a:r>
              <a:rPr lang="en-US" sz="2800" dirty="0" smtClean="0"/>
              <a:t>Set internal standards (i.e., baselines) for student achievement</a:t>
            </a:r>
          </a:p>
          <a:p>
            <a:r>
              <a:rPr lang="en-US" sz="2800" dirty="0" smtClean="0"/>
              <a:t>Assess institutional performance against these baselines</a:t>
            </a:r>
          </a:p>
          <a:p>
            <a:r>
              <a:rPr lang="en-US" sz="2800" dirty="0" smtClean="0"/>
              <a:t>Use this assessment to set goals for improvement when baselines aren’t met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066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What are the requirements for accreditors?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/>
              <a:t>US Dept. of Education requires </a:t>
            </a:r>
            <a:r>
              <a:rPr lang="en-US" sz="2800" b="1" dirty="0" smtClean="0"/>
              <a:t>accreditors </a:t>
            </a:r>
            <a:r>
              <a:rPr lang="en-US" sz="2800" dirty="0" smtClean="0"/>
              <a:t>to:</a:t>
            </a:r>
          </a:p>
          <a:p>
            <a:r>
              <a:rPr lang="en-US" sz="2800" dirty="0" smtClean="0"/>
              <a:t>Ensure compliance with USDE requirements</a:t>
            </a:r>
          </a:p>
          <a:p>
            <a:r>
              <a:rPr lang="en-US" sz="2800" dirty="0" smtClean="0"/>
              <a:t>Evaluate the reasonableness of the internal standards (i.e., baselines) set by an institution</a:t>
            </a:r>
          </a:p>
          <a:p>
            <a:r>
              <a:rPr lang="en-US" sz="2800" dirty="0" smtClean="0"/>
              <a:t>Evaluate the effectiveness of the institution’s use of its baselines in its planning </a:t>
            </a:r>
          </a:p>
          <a:p>
            <a:pPr marL="8229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1554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32192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data must be included?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 smtClean="0"/>
              <a:t>Institutions </a:t>
            </a:r>
            <a:r>
              <a:rPr lang="en-US" sz="2800" b="1" i="1" dirty="0" smtClean="0"/>
              <a:t>must</a:t>
            </a:r>
            <a:r>
              <a:rPr lang="en-US" sz="2800" dirty="0" smtClean="0"/>
              <a:t> set baselines for:</a:t>
            </a:r>
          </a:p>
          <a:p>
            <a:r>
              <a:rPr lang="en-US" sz="2800" dirty="0" smtClean="0"/>
              <a:t>Course completion rate</a:t>
            </a:r>
          </a:p>
          <a:p>
            <a:r>
              <a:rPr lang="en-US" sz="2800" dirty="0" smtClean="0"/>
              <a:t>Degree awards</a:t>
            </a:r>
          </a:p>
          <a:p>
            <a:r>
              <a:rPr lang="en-US" sz="2800" dirty="0" smtClean="0"/>
              <a:t>Certificate awards</a:t>
            </a:r>
          </a:p>
          <a:p>
            <a:r>
              <a:rPr lang="en-US" sz="2800" dirty="0" smtClean="0"/>
              <a:t>Transfers</a:t>
            </a:r>
          </a:p>
          <a:p>
            <a:r>
              <a:rPr lang="en-US" sz="2800" dirty="0" smtClean="0"/>
              <a:t>Licensure pass rates (if applicable)</a:t>
            </a:r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881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632192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What other data should be considered?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 smtClean="0"/>
              <a:t>Institutions </a:t>
            </a:r>
            <a:r>
              <a:rPr lang="en-US" sz="2800" b="1" i="1" dirty="0" smtClean="0"/>
              <a:t>should also </a:t>
            </a:r>
            <a:r>
              <a:rPr lang="en-US" sz="2800" dirty="0" smtClean="0"/>
              <a:t>set baselines for: </a:t>
            </a:r>
          </a:p>
          <a:p>
            <a:r>
              <a:rPr lang="en-US" sz="2800" dirty="0" smtClean="0"/>
              <a:t>Other areas of student achievement relevant to institutional mission</a:t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example:</a:t>
            </a:r>
          </a:p>
          <a:p>
            <a:pPr lvl="1"/>
            <a:r>
              <a:rPr lang="en-US" sz="2400" dirty="0" smtClean="0"/>
              <a:t>Job placement rates for CTE programs, if applicable</a:t>
            </a:r>
          </a:p>
          <a:p>
            <a:pPr lvl="1"/>
            <a:r>
              <a:rPr lang="en-US" sz="2400" dirty="0" smtClean="0"/>
              <a:t>Retention (i.e., Fall to Fall persistence)</a:t>
            </a:r>
          </a:p>
          <a:p>
            <a:pPr lvl="1"/>
            <a:r>
              <a:rPr lang="en-US" sz="2400" dirty="0" smtClean="0"/>
              <a:t>DE success rates, if applicable</a:t>
            </a:r>
          </a:p>
          <a:p>
            <a:pPr marL="402336" lvl="1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endParaRPr lang="en-US" sz="2800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178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Principles for setting our baselines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 smtClean="0"/>
              <a:t>Institution-set standards should be:</a:t>
            </a:r>
          </a:p>
          <a:p>
            <a:pPr marL="82296" indent="0">
              <a:buNone/>
            </a:pPr>
            <a:endParaRPr lang="en-US" sz="2800" dirty="0" smtClean="0"/>
          </a:p>
          <a:p>
            <a:r>
              <a:rPr lang="en-US" sz="2800" dirty="0" smtClean="0"/>
              <a:t>Baselines, not aspirational goals</a:t>
            </a:r>
          </a:p>
          <a:p>
            <a:r>
              <a:rPr lang="en-US" sz="2800" dirty="0" smtClean="0"/>
              <a:t>Reasonable and reflective of our “normal” range</a:t>
            </a:r>
          </a:p>
          <a:p>
            <a:r>
              <a:rPr lang="en-US" sz="2800" dirty="0" smtClean="0"/>
              <a:t>Flexible enough to account for any unforeseen circumstances</a:t>
            </a:r>
          </a:p>
          <a:p>
            <a:r>
              <a:rPr lang="en-US" sz="2800" dirty="0" smtClean="0"/>
              <a:t>Easy to calculate and understand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613962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Methodology for setting our baselines</a:t>
            </a:r>
            <a:endParaRPr lang="en-US" sz="32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endParaRPr lang="en-US" sz="2800" dirty="0" smtClean="0"/>
          </a:p>
          <a:p>
            <a:pPr marL="82296" indent="0">
              <a:buNone/>
            </a:pPr>
            <a:r>
              <a:rPr lang="en-US" sz="2800" dirty="0" smtClean="0"/>
              <a:t>In Spring 2014, we decided to:</a:t>
            </a:r>
          </a:p>
          <a:p>
            <a:pPr marL="82296" indent="0">
              <a:buNone/>
            </a:pPr>
            <a:endParaRPr lang="en-US" sz="2800" dirty="0" smtClean="0"/>
          </a:p>
          <a:p>
            <a:r>
              <a:rPr lang="en-US" sz="2800" dirty="0" smtClean="0"/>
              <a:t>Start with a five-year average for each metric</a:t>
            </a:r>
          </a:p>
          <a:p>
            <a:r>
              <a:rPr lang="en-US" sz="2800" dirty="0" smtClean="0"/>
              <a:t>Look at the variability around the average to find the “range of normal” (i.e., the standard deviation) for the five-year span</a:t>
            </a:r>
          </a:p>
          <a:p>
            <a:r>
              <a:rPr lang="en-US" sz="2800" dirty="0" smtClean="0"/>
              <a:t>Set the standard at the lower edge of the range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582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52400"/>
            <a:ext cx="7498080" cy="1143000"/>
          </a:xfrm>
        </p:spPr>
        <p:txBody>
          <a:bodyPr>
            <a:normAutofit/>
          </a:bodyPr>
          <a:lstStyle/>
          <a:p>
            <a:r>
              <a:rPr lang="en-US" sz="3200" dirty="0" smtClean="0"/>
              <a:t>Example: setting a baseline for dog height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sz="2800" dirty="0" smtClean="0"/>
          </a:p>
          <a:p>
            <a:r>
              <a:rPr lang="en-US" sz="2800" dirty="0" smtClean="0"/>
              <a:t>Green line =  Average height of our five dogs</a:t>
            </a:r>
          </a:p>
          <a:p>
            <a:r>
              <a:rPr lang="en-US" sz="2800" dirty="0" smtClean="0"/>
              <a:t>Purple area = standard deviation from the average </a:t>
            </a:r>
          </a:p>
          <a:p>
            <a:r>
              <a:rPr lang="en-US" sz="2800" dirty="0" smtClean="0"/>
              <a:t>Baseline for dog height = lower blue line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830" y="1371600"/>
            <a:ext cx="795997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1282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1791</TotalTime>
  <Words>671</Words>
  <Application>Microsoft Office PowerPoint</Application>
  <PresentationFormat>On-screen Show (4:3)</PresentationFormat>
  <Paragraphs>290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Solstice</vt:lpstr>
      <vt:lpstr>Student Achievement Data</vt:lpstr>
      <vt:lpstr>What are Institution-set Standards?</vt:lpstr>
      <vt:lpstr>What are the requirements for institutions? </vt:lpstr>
      <vt:lpstr>What are the requirements for accreditors?</vt:lpstr>
      <vt:lpstr>What data must be included? </vt:lpstr>
      <vt:lpstr>What other data should be considered? </vt:lpstr>
      <vt:lpstr>Principles for setting our baselines</vt:lpstr>
      <vt:lpstr>Methodology for setting our baselines</vt:lpstr>
      <vt:lpstr>Example: setting a baseline for dog height</vt:lpstr>
      <vt:lpstr>Today we’ll look at:</vt:lpstr>
      <vt:lpstr>Course Completion Rate</vt:lpstr>
      <vt:lpstr>Degree Completion, Part 1</vt:lpstr>
      <vt:lpstr>Degree Completion, Part 2 </vt:lpstr>
      <vt:lpstr>Certificate Completion, Part 1 </vt:lpstr>
      <vt:lpstr>Certificate Completion, Part 2</vt:lpstr>
      <vt:lpstr>Transfer to 4-year College or University</vt:lpstr>
      <vt:lpstr>Next steps</vt:lpstr>
    </vt:vector>
  </TitlesOfParts>
  <Company>Monterey Peninsula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Webb</dc:creator>
  <cp:lastModifiedBy>Catherine Webb</cp:lastModifiedBy>
  <cp:revision>85</cp:revision>
  <cp:lastPrinted>2014-03-19T19:40:50Z</cp:lastPrinted>
  <dcterms:created xsi:type="dcterms:W3CDTF">2014-03-17T00:16:17Z</dcterms:created>
  <dcterms:modified xsi:type="dcterms:W3CDTF">2015-02-10T16:41:03Z</dcterms:modified>
</cp:coreProperties>
</file>